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62" r:id="rId2"/>
    <p:sldMasterId id="2147483774" r:id="rId3"/>
  </p:sldMasterIdLst>
  <p:notesMasterIdLst>
    <p:notesMasterId r:id="rId68"/>
  </p:notesMasterIdLst>
  <p:sldIdLst>
    <p:sldId id="361" r:id="rId4"/>
    <p:sldId id="365" r:id="rId5"/>
    <p:sldId id="363" r:id="rId6"/>
    <p:sldId id="364" r:id="rId7"/>
    <p:sldId id="367" r:id="rId8"/>
    <p:sldId id="362" r:id="rId9"/>
    <p:sldId id="368" r:id="rId10"/>
    <p:sldId id="369" r:id="rId11"/>
    <p:sldId id="370" r:id="rId12"/>
    <p:sldId id="371" r:id="rId13"/>
    <p:sldId id="373" r:id="rId14"/>
    <p:sldId id="387" r:id="rId15"/>
    <p:sldId id="388" r:id="rId16"/>
    <p:sldId id="389" r:id="rId17"/>
    <p:sldId id="392" r:id="rId18"/>
    <p:sldId id="390" r:id="rId19"/>
    <p:sldId id="391" r:id="rId20"/>
    <p:sldId id="384" r:id="rId21"/>
    <p:sldId id="385" r:id="rId22"/>
    <p:sldId id="386" r:id="rId23"/>
    <p:sldId id="393" r:id="rId24"/>
    <p:sldId id="329" r:id="rId25"/>
    <p:sldId id="330" r:id="rId26"/>
    <p:sldId id="331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34" r:id="rId35"/>
    <p:sldId id="335" r:id="rId36"/>
    <p:sldId id="336" r:id="rId37"/>
    <p:sldId id="337" r:id="rId38"/>
    <p:sldId id="338" r:id="rId39"/>
    <p:sldId id="382" r:id="rId40"/>
    <p:sldId id="256" r:id="rId41"/>
    <p:sldId id="310" r:id="rId42"/>
    <p:sldId id="318" r:id="rId43"/>
    <p:sldId id="322" r:id="rId44"/>
    <p:sldId id="323" r:id="rId45"/>
    <p:sldId id="319" r:id="rId46"/>
    <p:sldId id="320" r:id="rId47"/>
    <p:sldId id="321" r:id="rId48"/>
    <p:sldId id="324" r:id="rId49"/>
    <p:sldId id="325" r:id="rId50"/>
    <p:sldId id="326" r:id="rId51"/>
    <p:sldId id="327" r:id="rId52"/>
    <p:sldId id="328" r:id="rId53"/>
    <p:sldId id="332" r:id="rId54"/>
    <p:sldId id="333" r:id="rId55"/>
    <p:sldId id="345" r:id="rId56"/>
    <p:sldId id="360" r:id="rId57"/>
    <p:sldId id="372" r:id="rId58"/>
    <p:sldId id="383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현재 버전 자료" id="{30BD155C-DB90-48FF-9026-F7E13E94958D}">
          <p14:sldIdLst>
            <p14:sldId id="361"/>
            <p14:sldId id="365"/>
            <p14:sldId id="363"/>
            <p14:sldId id="364"/>
          </p14:sldIdLst>
        </p14:section>
        <p14:section name="모티브 게임 설명" id="{D35AD318-7284-4AEE-8243-FE129809CBB3}">
          <p14:sldIdLst>
            <p14:sldId id="367"/>
            <p14:sldId id="362"/>
            <p14:sldId id="368"/>
            <p14:sldId id="369"/>
            <p14:sldId id="370"/>
            <p14:sldId id="371"/>
            <p14:sldId id="373"/>
          </p14:sldIdLst>
        </p14:section>
        <p14:section name="차별점, 특징 요소" id="{126CFDDB-F60C-43DE-B06C-6BE0808A8973}">
          <p14:sldIdLst>
            <p14:sldId id="387"/>
            <p14:sldId id="388"/>
            <p14:sldId id="389"/>
            <p14:sldId id="392"/>
            <p14:sldId id="390"/>
            <p14:sldId id="391"/>
            <p14:sldId id="384"/>
            <p14:sldId id="385"/>
            <p14:sldId id="386"/>
            <p14:sldId id="393"/>
          </p14:sldIdLst>
        </p14:section>
        <p14:section name="전투, 게임 플레이 방식 설명" id="{AB3DFF31-3BC3-423C-B6DE-875FFF6EA770}">
          <p14:sldIdLst>
            <p14:sldId id="329"/>
            <p14:sldId id="330"/>
            <p14:sldId id="331"/>
          </p14:sldIdLst>
        </p14:section>
        <p14:section name="스토리 컨셉" id="{3E88707D-ACAF-4A6E-8E07-5809CEA7FEC6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34"/>
            <p14:sldId id="335"/>
            <p14:sldId id="336"/>
            <p14:sldId id="337"/>
            <p14:sldId id="338"/>
          </p14:sldIdLst>
        </p14:section>
        <p14:section name="총 정리" id="{294A8A78-9AD8-487B-91C3-AD29E2274F9C}">
          <p14:sldIdLst>
            <p14:sldId id="382"/>
          </p14:sldIdLst>
        </p14:section>
        <p14:section name="이전 버전 자료" id="{407A0E02-54CA-418C-8C71-E54660967063}">
          <p14:sldIdLst>
            <p14:sldId id="256"/>
            <p14:sldId id="310"/>
            <p14:sldId id="318"/>
            <p14:sldId id="322"/>
            <p14:sldId id="323"/>
            <p14:sldId id="319"/>
            <p14:sldId id="320"/>
            <p14:sldId id="321"/>
            <p14:sldId id="324"/>
            <p14:sldId id="325"/>
            <p14:sldId id="326"/>
            <p14:sldId id="327"/>
            <p14:sldId id="328"/>
            <p14:sldId id="332"/>
            <p14:sldId id="333"/>
            <p14:sldId id="345"/>
            <p14:sldId id="360"/>
            <p14:sldId id="372"/>
            <p14:sldId id="38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D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2890" autoAdjust="0"/>
  </p:normalViewPr>
  <p:slideViewPr>
    <p:cSldViewPr snapToGrid="0" showGuides="1">
      <p:cViewPr varScale="1">
        <p:scale>
          <a:sx n="111" d="100"/>
          <a:sy n="111" d="100"/>
        </p:scale>
        <p:origin x="426" y="120"/>
      </p:cViewPr>
      <p:guideLst>
        <p:guide orient="horz" pos="21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538A972-07EF-4CCE-A167-573DA90D6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9E4C67-A036-4DB4-866B-6859B7C8DD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001E963-5943-4EAF-8E50-BF51129C0213}" type="datetimeFigureOut">
              <a:rPr lang="ko-KR" altLang="en-US"/>
              <a:pPr>
                <a:defRPr/>
              </a:pPr>
              <a:t>2019-11-14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6479A67-131C-434E-B4D1-08C0532DC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AF0FF0D4-DAC8-4859-AEC8-4FB19146A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E8DA39-7252-46CD-9AF0-CD5BC99CC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A00637-E632-4A93-A81F-F533D5234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956D9C-3F47-4DAE-A09B-35B7D7D1A9D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956D9C-3F47-4DAE-A09B-35B7D7D1A9DF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8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EB8855-E70C-49B9-A0FF-9F0D300D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3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74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450854-3991-4237-A378-245379E7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3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4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56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6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63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443779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72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0596"/>
            <a:ext cx="9144000" cy="15569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50000"/>
              </a:lnSpc>
              <a:defRPr sz="6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b, gear icon">
            <a:extLst>
              <a:ext uri="{FF2B5EF4-FFF2-40B4-BE49-F238E27FC236}">
                <a16:creationId xmlns:a16="http://schemas.microsoft.com/office/drawing/2014/main" id="{4E286B9D-C87F-4663-A0A7-650CEFA71E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930400" y="-290283"/>
            <a:ext cx="2409372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, gear icon">
            <a:extLst>
              <a:ext uri="{FF2B5EF4-FFF2-40B4-BE49-F238E27FC236}">
                <a16:creationId xmlns:a16="http://schemas.microsoft.com/office/drawing/2014/main" id="{8BF9BE8F-9D3E-466D-9064-FA3D51EB859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5400000" flipH="1" flipV="1">
            <a:off x="125207" y="-125210"/>
            <a:ext cx="2743201" cy="29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C5FAD6AF-0AC2-42F4-8508-0CFDB19BB93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flipH="1" flipV="1">
            <a:off x="10208378" y="4905024"/>
            <a:ext cx="1983622" cy="1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C211CF1-9FE7-4EBB-B296-C13500E37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2" y="3587750"/>
            <a:ext cx="6734175" cy="85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141154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50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0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6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1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5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1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5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0744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7260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6114466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9156328" y="2536020"/>
            <a:ext cx="2987276" cy="3382094"/>
          </a:xfrm>
          <a:prstGeom prst="rect">
            <a:avLst/>
          </a:prstGeom>
        </p:spPr>
        <p:txBody>
          <a:bodyPr/>
          <a:lstStyle>
            <a:lvl1pPr>
              <a:defRPr sz="2561"/>
            </a:lvl1pPr>
            <a:lvl2pPr>
              <a:defRPr sz="2240"/>
            </a:lvl2pPr>
            <a:lvl3pPr>
              <a:defRPr sz="1920"/>
            </a:lvl3pPr>
            <a:lvl4pPr>
              <a:defRPr sz="1759"/>
            </a:lvl4pPr>
            <a:lvl5pPr>
              <a:defRPr sz="1759"/>
            </a:lvl5pPr>
          </a:lstStyle>
          <a:p>
            <a:pPr lvl="0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110067" y="1573530"/>
            <a:ext cx="5196418" cy="6572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979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859A89-A547-44C1-9F7E-8FD1BF93A808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42524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9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1035423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921123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E1001FD-A0B8-4644-AB69-481321F822EB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7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419011" y="6742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3147819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9701097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5F929A-5202-4001-B127-B08F0F554F6E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425248" y="-1061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284448" y="-1061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893628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CBAC87E-FD9F-4F19-BE41-CA1E53FA6E59}"/>
              </a:ext>
            </a:extLst>
          </p:cNvPr>
          <p:cNvSpPr/>
          <p:nvPr userDrawn="1"/>
        </p:nvSpPr>
        <p:spPr>
          <a:xfrm>
            <a:off x="0" y="453391"/>
            <a:ext cx="12192000" cy="346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>
          <a:xfrm>
            <a:off x="389468" y="453391"/>
            <a:ext cx="11442700" cy="34671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561"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027659" y="0"/>
            <a:ext cx="1490272" cy="45270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3156122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5284448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7419011" y="3"/>
            <a:ext cx="1490134" cy="4533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9553573" y="3"/>
            <a:ext cx="1490134" cy="4533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8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23376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8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05731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573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198" y="3717132"/>
            <a:ext cx="5562601" cy="21756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7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58887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7" y="3632993"/>
            <a:ext cx="11277603" cy="25820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F7CDF5-D5A0-4CBE-A1E3-CCFA381BD5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199" y="1254919"/>
            <a:ext cx="5562601" cy="23225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70000"/>
            <a:ext cx="11315700" cy="491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2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C4289-9F51-446E-8159-38AD6BEB3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044950"/>
            <a:ext cx="11315700" cy="213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454DD-A9F9-40A2-A4A9-D609BEB35B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100" y="1136828"/>
            <a:ext cx="11315700" cy="29081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0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19980D-D383-4A48-B01F-D628C184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642937"/>
            <a:ext cx="10515600" cy="4746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50000"/>
              </a:lnSpc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55F1805-225C-4793-91F5-42034BB694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568" y="3411898"/>
            <a:ext cx="5625376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변경시스템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1FA61591-46B7-4507-B2EB-1056A2769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274" y="3411898"/>
            <a:ext cx="5624945" cy="28606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ko-KR" altLang="en-US" dirty="0"/>
              <a:t>기존 시스템</a:t>
            </a:r>
          </a:p>
        </p:txBody>
      </p:sp>
      <p:sp>
        <p:nvSpPr>
          <p:cNvPr id="13" name="내용 개체 틀 9">
            <a:extLst>
              <a:ext uri="{FF2B5EF4-FFF2-40B4-BE49-F238E27FC236}">
                <a16:creationId xmlns:a16="http://schemas.microsoft.com/office/drawing/2014/main" id="{478C6C13-2795-46A9-81A3-0D17BD48BE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4367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내용 개체 틀 9">
            <a:extLst>
              <a:ext uri="{FF2B5EF4-FFF2-40B4-BE49-F238E27FC236}">
                <a16:creationId xmlns:a16="http://schemas.microsoft.com/office/drawing/2014/main" id="{47379FD2-3AEF-45EB-83E0-40CD8EE449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7621" y="1201380"/>
            <a:ext cx="5653088" cy="216582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dirty="0"/>
              <a:t>그림</a:t>
            </a:r>
            <a:r>
              <a:rPr lang="en-US" altLang="ko-KR" dirty="0"/>
              <a:t>&lt;</a:t>
            </a:r>
            <a:r>
              <a:rPr lang="ko-KR" altLang="en-US" dirty="0"/>
              <a:t>표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7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FF19A-134B-46BA-AA3E-4F53D22C0021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b, gear icon">
            <a:extLst>
              <a:ext uri="{FF2B5EF4-FFF2-40B4-BE49-F238E27FC236}">
                <a16:creationId xmlns:a16="http://schemas.microsoft.com/office/drawing/2014/main" id="{08296E8C-F3BE-471E-A632-E66E2DDA4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, gear icon">
            <a:extLst>
              <a:ext uri="{FF2B5EF4-FFF2-40B4-BE49-F238E27FC236}">
                <a16:creationId xmlns:a16="http://schemas.microsoft.com/office/drawing/2014/main" id="{81973CD5-DC9E-43C6-B9AB-92D95D4A77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, gear icon">
            <a:extLst>
              <a:ext uri="{FF2B5EF4-FFF2-40B4-BE49-F238E27FC236}">
                <a16:creationId xmlns:a16="http://schemas.microsoft.com/office/drawing/2014/main" id="{A456BC38-C059-422F-90E5-78ECA0EB93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66528F-0A7E-4B9A-B70A-6905AECF8994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98FE879-02EA-440E-B5A0-5CA7F20B77E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EE16CF-BEC4-4B7F-941A-2114A066A19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62E880-2A23-4AAE-8DA8-9DF35000D59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5pPr>
      <a:lvl6pPr marL="731513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6pPr>
      <a:lvl7pPr marL="146302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7pPr>
      <a:lvl8pPr marL="2194538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8pPr>
      <a:lvl9pPr marL="2926051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7040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65755" indent="-365755" algn="l" rtl="0" eaLnBrk="0" fontAlgn="base" latinLnBrk="1" hangingPunct="0">
        <a:lnSpc>
          <a:spcPct val="90000"/>
        </a:lnSpc>
        <a:spcBef>
          <a:spcPts val="1600"/>
        </a:spcBef>
        <a:spcAft>
          <a:spcPct val="0"/>
        </a:spcAft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68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81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560294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3291806" indent="-365755" algn="l" rtl="0" eaLnBrk="0" fontAlgn="base" latinLnBrk="1" hangingPunct="0">
        <a:lnSpc>
          <a:spcPct val="90000"/>
        </a:lnSpc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4023319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32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345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858" indent="-365755" algn="l" defTabSz="1463026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13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26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3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5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64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77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88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01" algn="l" defTabSz="1463026" rtl="0" eaLnBrk="1" latinLnBrk="1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689D09-6813-4FCA-BF82-426299613A6D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b, gear icon">
            <a:extLst>
              <a:ext uri="{FF2B5EF4-FFF2-40B4-BE49-F238E27FC236}">
                <a16:creationId xmlns:a16="http://schemas.microsoft.com/office/drawing/2014/main" id="{D4A7D178-8926-4A65-8F50-9913D4963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, gear icon">
            <a:extLst>
              <a:ext uri="{FF2B5EF4-FFF2-40B4-BE49-F238E27FC236}">
                <a16:creationId xmlns:a16="http://schemas.microsoft.com/office/drawing/2014/main" id="{2816B83A-7D66-4D7A-8F68-CADB4060E0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, gear icon">
            <a:extLst>
              <a:ext uri="{FF2B5EF4-FFF2-40B4-BE49-F238E27FC236}">
                <a16:creationId xmlns:a16="http://schemas.microsoft.com/office/drawing/2014/main" id="{29709758-8EDC-4D65-8D29-B39F3FB519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51AA8C-9B57-4CBA-8942-8647EE6717F9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111434-566C-4F19-954D-4198F4DD56B9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3BCC0EF-E7D5-4436-ADE2-F0CAD027B165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A7BAFB5-7B89-4FD1-9D08-70F680D25A7A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AC777-E518-4099-9288-490C4C0FB540}"/>
              </a:ext>
            </a:extLst>
          </p:cNvPr>
          <p:cNvSpPr/>
          <p:nvPr userDrawn="1"/>
        </p:nvSpPr>
        <p:spPr>
          <a:xfrm>
            <a:off x="0" y="635000"/>
            <a:ext cx="12192000" cy="546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28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91" r:id="rId5"/>
    <p:sldLayoutId id="2147483792" r:id="rId6"/>
    <p:sldLayoutId id="2147483793" r:id="rId7"/>
    <p:sldLayoutId id="2147483794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696" r:id="rId16"/>
    <p:sldLayoutId id="2147483795" r:id="rId17"/>
    <p:sldLayoutId id="214748379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755E-F1FD-48FA-84AD-5A8D695CD2BB}"/>
              </a:ext>
            </a:extLst>
          </p:cNvPr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7C5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b, gear icon">
            <a:extLst>
              <a:ext uri="{FF2B5EF4-FFF2-40B4-BE49-F238E27FC236}">
                <a16:creationId xmlns:a16="http://schemas.microsoft.com/office/drawing/2014/main" id="{809000BE-DF50-4BE0-BD73-74B49EC653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255602" y="0"/>
            <a:ext cx="622301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, gear icon">
            <a:extLst>
              <a:ext uri="{FF2B5EF4-FFF2-40B4-BE49-F238E27FC236}">
                <a16:creationId xmlns:a16="http://schemas.microsoft.com/office/drawing/2014/main" id="{F587A28A-276A-41FA-91FB-3ACC66AD75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6" r="50000"/>
          <a:stretch/>
        </p:blipFill>
        <p:spPr bwMode="auto">
          <a:xfrm rot="10800000" flipH="1" flipV="1">
            <a:off x="11467818" y="0"/>
            <a:ext cx="724182" cy="79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, gear icon">
            <a:extLst>
              <a:ext uri="{FF2B5EF4-FFF2-40B4-BE49-F238E27FC236}">
                <a16:creationId xmlns:a16="http://schemas.microsoft.com/office/drawing/2014/main" id="{482F4E95-2E24-4599-A2AB-D399E147D3B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b="-4564"/>
          <a:stretch/>
        </p:blipFill>
        <p:spPr bwMode="auto">
          <a:xfrm rot="10800000" flipH="1" flipV="1">
            <a:off x="-12983" y="-14383"/>
            <a:ext cx="584130" cy="63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1A769E-88F8-4789-AF02-7EC22752284E}"/>
              </a:ext>
            </a:extLst>
          </p:cNvPr>
          <p:cNvCxnSpPr/>
          <p:nvPr userDrawn="1"/>
        </p:nvCxnSpPr>
        <p:spPr>
          <a:xfrm>
            <a:off x="421856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AAEBAF4-E9F5-4215-B5FC-B24682764185}"/>
              </a:ext>
            </a:extLst>
          </p:cNvPr>
          <p:cNvCxnSpPr/>
          <p:nvPr userDrawn="1"/>
        </p:nvCxnSpPr>
        <p:spPr>
          <a:xfrm>
            <a:off x="11743791" y="-1064029"/>
            <a:ext cx="0" cy="846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138A64-9B16-4830-A00E-CC23FD8B9D73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790291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E29E90-8258-437D-A778-77FD4CF51A6F}"/>
              </a:ext>
            </a:extLst>
          </p:cNvPr>
          <p:cNvCxnSpPr>
            <a:cxnSpLocks/>
          </p:cNvCxnSpPr>
          <p:nvPr userDrawn="1"/>
        </p:nvCxnSpPr>
        <p:spPr>
          <a:xfrm flipH="1">
            <a:off x="-249382" y="6293317"/>
            <a:ext cx="12568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gif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3955-8AE0-4834-9677-14D488359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000" dirty="0"/>
              <a:t>모바일로 가볍게 하는 </a:t>
            </a:r>
            <a:r>
              <a:rPr lang="en-US" altLang="ko-KR" sz="4000" dirty="0"/>
              <a:t>‘</a:t>
            </a:r>
            <a:r>
              <a:rPr lang="ko-KR" altLang="en-US" sz="4000" dirty="0" err="1"/>
              <a:t>로그라이트</a:t>
            </a:r>
            <a:r>
              <a:rPr lang="en-US" altLang="ko-KR" sz="4000" dirty="0"/>
              <a:t>(Lite)’</a:t>
            </a:r>
            <a:endParaRPr lang="ko-KR" altLang="en-US" sz="40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7C495-D532-48AB-9373-AE746060C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8912" y="3797300"/>
            <a:ext cx="6734175" cy="642938"/>
          </a:xfrm>
        </p:spPr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정재호 </a:t>
            </a:r>
            <a:r>
              <a:rPr lang="en-US" altLang="ko-KR" dirty="0"/>
              <a:t>(00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8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DA70F-CD5D-4A06-8B0A-387B146C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구조물 종류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BCDD41AD-B495-4A34-85C6-89DAA4E4E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5085888"/>
              </p:ext>
            </p:extLst>
          </p:nvPr>
        </p:nvGraphicFramePr>
        <p:xfrm>
          <a:off x="419100" y="1270000"/>
          <a:ext cx="11315700" cy="505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472988125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4064024831"/>
                    </a:ext>
                  </a:extLst>
                </a:gridCol>
              </a:tblGrid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개의 스테이지는 각 스테이지 마다 등장하는 테마가 다름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41071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층을 구성하는 요소로 통로도 있음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방과 방을 잇는 용도로 사용됨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이전 방에서 치열한 전투를 잠시 쉬어 가는 장소로 사용되기도 함</a:t>
                      </a:r>
                      <a:endParaRPr lang="en-US" altLang="ko-KR" sz="10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통로에서 방의 일부 구조와 몬스터 배치를 확인할 수 있음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291297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651830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81411"/>
                  </a:ext>
                </a:extLst>
              </a:tr>
            </a:tbl>
          </a:graphicData>
        </a:graphic>
      </p:graphicFrame>
      <p:pic>
        <p:nvPicPr>
          <p:cNvPr id="34" name="table">
            <a:extLst>
              <a:ext uri="{FF2B5EF4-FFF2-40B4-BE49-F238E27FC236}">
                <a16:creationId xmlns:a16="http://schemas.microsoft.com/office/drawing/2014/main" id="{95BAD030-B61B-4BF2-8859-135E30FE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70000"/>
            <a:ext cx="4493920" cy="1257300"/>
          </a:xfrm>
          <a:prstGeom prst="rect">
            <a:avLst/>
          </a:prstGeom>
        </p:spPr>
      </p:pic>
      <p:pic>
        <p:nvPicPr>
          <p:cNvPr id="35" name="그림 3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2CD1DDB5-88CC-4D82-AA0E-5F9DCDCF5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"/>
          <a:stretch/>
        </p:blipFill>
        <p:spPr>
          <a:xfrm>
            <a:off x="1427427" y="2553251"/>
            <a:ext cx="2477265" cy="1231349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04446B03-5645-4B22-9997-D01DB9302A6A}"/>
              </a:ext>
            </a:extLst>
          </p:cNvPr>
          <p:cNvSpPr/>
          <p:nvPr/>
        </p:nvSpPr>
        <p:spPr>
          <a:xfrm>
            <a:off x="1449709" y="2892998"/>
            <a:ext cx="1238633" cy="57304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BDDABF-2022-48B4-AEC9-D8C9D77D8F29}"/>
              </a:ext>
            </a:extLst>
          </p:cNvPr>
          <p:cNvGrpSpPr/>
          <p:nvPr/>
        </p:nvGrpSpPr>
        <p:grpSpPr>
          <a:xfrm>
            <a:off x="644737" y="3937000"/>
            <a:ext cx="928027" cy="1033611"/>
            <a:chOff x="5966037" y="3949409"/>
            <a:chExt cx="928027" cy="1033611"/>
          </a:xfrm>
        </p:grpSpPr>
        <p:pic>
          <p:nvPicPr>
            <p:cNvPr id="38" name="그림 37" descr="컴퓨터이(가) 표시된 사진&#10;&#10;자동 생성된 설명">
              <a:extLst>
                <a:ext uri="{FF2B5EF4-FFF2-40B4-BE49-F238E27FC236}">
                  <a16:creationId xmlns:a16="http://schemas.microsoft.com/office/drawing/2014/main" id="{50F1EC07-05CA-42DB-A4EA-74C7FA47B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23" t="49818" r="27956" b="44244"/>
            <a:stretch/>
          </p:blipFill>
          <p:spPr>
            <a:xfrm>
              <a:off x="5966037" y="3949409"/>
              <a:ext cx="782872" cy="343065"/>
            </a:xfrm>
            <a:prstGeom prst="rect">
              <a:avLst/>
            </a:prstGeom>
          </p:spPr>
        </p:pic>
        <p:pic>
          <p:nvPicPr>
            <p:cNvPr id="39" name="그림 38" descr="전자기기, 컴퓨터, 회로, 테이블이(가) 표시된 사진&#10;&#10;자동 생성된 설명">
              <a:extLst>
                <a:ext uri="{FF2B5EF4-FFF2-40B4-BE49-F238E27FC236}">
                  <a16:creationId xmlns:a16="http://schemas.microsoft.com/office/drawing/2014/main" id="{606224DA-90AE-4D46-A082-6E32EAB9F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2" t="36300" r="25649" b="57482"/>
            <a:stretch/>
          </p:blipFill>
          <p:spPr>
            <a:xfrm>
              <a:off x="6524787" y="4590775"/>
              <a:ext cx="369277" cy="358846"/>
            </a:xfrm>
            <a:prstGeom prst="rect">
              <a:avLst/>
            </a:prstGeom>
          </p:spPr>
        </p:pic>
        <p:pic>
          <p:nvPicPr>
            <p:cNvPr id="40" name="그림 39" descr="컴퓨터, 측정기이(가) 표시된 사진&#10;&#10;자동 생성된 설명">
              <a:extLst>
                <a:ext uri="{FF2B5EF4-FFF2-40B4-BE49-F238E27FC236}">
                  <a16:creationId xmlns:a16="http://schemas.microsoft.com/office/drawing/2014/main" id="{81B011A7-9BCE-4237-A23C-8E4C0EFD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04" t="40208" r="24351" b="52739"/>
            <a:stretch/>
          </p:blipFill>
          <p:spPr>
            <a:xfrm>
              <a:off x="5995628" y="4575413"/>
              <a:ext cx="395654" cy="407607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74B10C-0291-4B6F-82E3-007765482245}"/>
              </a:ext>
            </a:extLst>
          </p:cNvPr>
          <p:cNvSpPr/>
          <p:nvPr/>
        </p:nvSpPr>
        <p:spPr>
          <a:xfrm>
            <a:off x="1653246" y="3935338"/>
            <a:ext cx="325899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발판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유저에게 도움을 주는 발판과 그렇지 않는 발판이 있음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해당 발판의 효과는 몬스터도 동일하게 적용 받음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가시 발판이 대표적으로 함정으로 사용되는 발판</a:t>
            </a:r>
            <a:endParaRPr lang="en-US" altLang="ko-KR" sz="10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DBE7A2-A609-4F24-A76E-610F56494527}"/>
              </a:ext>
            </a:extLst>
          </p:cNvPr>
          <p:cNvGrpSpPr/>
          <p:nvPr/>
        </p:nvGrpSpPr>
        <p:grpSpPr>
          <a:xfrm>
            <a:off x="5218193" y="3900938"/>
            <a:ext cx="858757" cy="1036274"/>
            <a:chOff x="5916197" y="5425737"/>
            <a:chExt cx="858757" cy="1036274"/>
          </a:xfrm>
        </p:grpSpPr>
        <p:pic>
          <p:nvPicPr>
            <p:cNvPr id="43" name="그림 42" descr="컴퓨터이(가) 표시된 사진&#10;&#10;자동 생성된 설명">
              <a:extLst>
                <a:ext uri="{FF2B5EF4-FFF2-40B4-BE49-F238E27FC236}">
                  <a16:creationId xmlns:a16="http://schemas.microsoft.com/office/drawing/2014/main" id="{140EF330-4AE0-4A12-B81F-688367559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6" t="72159" r="49941"/>
            <a:stretch/>
          </p:blipFill>
          <p:spPr>
            <a:xfrm>
              <a:off x="6524787" y="5431164"/>
              <a:ext cx="250167" cy="762943"/>
            </a:xfrm>
            <a:prstGeom prst="rect">
              <a:avLst/>
            </a:prstGeom>
          </p:spPr>
        </p:pic>
        <p:pic>
          <p:nvPicPr>
            <p:cNvPr id="44" name="그림 43" descr="컴퓨터이(가) 표시된 사진&#10;&#10;자동 생성된 설명">
              <a:extLst>
                <a:ext uri="{FF2B5EF4-FFF2-40B4-BE49-F238E27FC236}">
                  <a16:creationId xmlns:a16="http://schemas.microsoft.com/office/drawing/2014/main" id="{91B0893D-8B97-4605-ABB3-EB9D36D2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40" t="50315" r="30937" b="33443"/>
            <a:stretch/>
          </p:blipFill>
          <p:spPr>
            <a:xfrm>
              <a:off x="6107307" y="6016918"/>
              <a:ext cx="250166" cy="445093"/>
            </a:xfrm>
            <a:prstGeom prst="rect">
              <a:avLst/>
            </a:prstGeom>
          </p:spPr>
        </p:pic>
        <p:pic>
          <p:nvPicPr>
            <p:cNvPr id="45" name="그림 44" descr="컴퓨터이(가) 표시된 사진&#10;&#10;자동 생성된 설명">
              <a:extLst>
                <a:ext uri="{FF2B5EF4-FFF2-40B4-BE49-F238E27FC236}">
                  <a16:creationId xmlns:a16="http://schemas.microsoft.com/office/drawing/2014/main" id="{4E35D618-E138-4000-9A42-D07C10713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56156" r="84283" b="24913"/>
            <a:stretch/>
          </p:blipFill>
          <p:spPr>
            <a:xfrm>
              <a:off x="5916197" y="5425737"/>
              <a:ext cx="301925" cy="518763"/>
            </a:xfrm>
            <a:prstGeom prst="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73E1DD-F63A-4764-9B69-CF0D528E78C9}"/>
              </a:ext>
            </a:extLst>
          </p:cNvPr>
          <p:cNvSpPr/>
          <p:nvPr/>
        </p:nvSpPr>
        <p:spPr>
          <a:xfrm>
            <a:off x="6532533" y="3900938"/>
            <a:ext cx="4572436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벽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캐릭터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이동을 막는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</a:t>
            </a:r>
            <a:r>
              <a:rPr lang="en-US" altLang="ko-KR" sz="1000" dirty="0"/>
              <a:t>, </a:t>
            </a:r>
            <a:r>
              <a:rPr lang="ko-KR" altLang="en-US" sz="1000" dirty="0"/>
              <a:t>몬스터의 공격을 상쇄시킴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스테이지에 선택된 테마에 따라 다양한 형태의 구조물 디자인이 있음</a:t>
            </a:r>
            <a:endParaRPr lang="en-US" altLang="ko-KR" sz="1000" dirty="0"/>
          </a:p>
        </p:txBody>
      </p:sp>
      <p:pic>
        <p:nvPicPr>
          <p:cNvPr id="47" name="그림 46" descr="컴퓨터이(가) 표시된 사진&#10;&#10;자동 생성된 설명">
            <a:extLst>
              <a:ext uri="{FF2B5EF4-FFF2-40B4-BE49-F238E27FC236}">
                <a16:creationId xmlns:a16="http://schemas.microsoft.com/office/drawing/2014/main" id="{63A68DE7-2DE1-437B-A637-F9B2C90EF43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21118" r="86635" b="39751"/>
          <a:stretch/>
        </p:blipFill>
        <p:spPr>
          <a:xfrm>
            <a:off x="858430" y="5142735"/>
            <a:ext cx="345057" cy="10723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E8954A-5DD7-42E2-BC5D-21B0428CD663}"/>
              </a:ext>
            </a:extLst>
          </p:cNvPr>
          <p:cNvSpPr/>
          <p:nvPr/>
        </p:nvSpPr>
        <p:spPr>
          <a:xfrm>
            <a:off x="1566827" y="5070527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마법 문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통로를 통해 방에 입장 시 자동으로 닫힘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배치된 몬스터를 모두 처치하기 전까지 열리지 않음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방에 입장 시 자동으로 문이 닫힘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전투 방에만 있음</a:t>
            </a:r>
            <a:endParaRPr lang="en-US" altLang="ko-KR" sz="1000" dirty="0"/>
          </a:p>
        </p:txBody>
      </p:sp>
      <p:pic>
        <p:nvPicPr>
          <p:cNvPr id="49" name="그림 48" descr="컴퓨터이(가) 표시된 사진&#10;&#10;자동 생성된 설명">
            <a:extLst>
              <a:ext uri="{FF2B5EF4-FFF2-40B4-BE49-F238E27FC236}">
                <a16:creationId xmlns:a16="http://schemas.microsoft.com/office/drawing/2014/main" id="{26317A86-3210-4ABF-BDC2-9A46D6A407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6524" r="68069" b="46058"/>
          <a:stretch/>
        </p:blipFill>
        <p:spPr>
          <a:xfrm>
            <a:off x="5409303" y="5199940"/>
            <a:ext cx="552091" cy="477314"/>
          </a:xfrm>
          <a:prstGeom prst="rect">
            <a:avLst/>
          </a:prstGeom>
        </p:spPr>
      </p:pic>
      <p:pic>
        <p:nvPicPr>
          <p:cNvPr id="50" name="그림 49" descr="버스, 컴퓨터, 남자, 거리이(가) 표시된 사진&#10;&#10;자동 생성된 설명">
            <a:extLst>
              <a:ext uri="{FF2B5EF4-FFF2-40B4-BE49-F238E27FC236}">
                <a16:creationId xmlns:a16="http://schemas.microsoft.com/office/drawing/2014/main" id="{91DE4B97-BD99-4EF1-90A2-FFA9C9D71A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7" t="58322" r="33693" b="29687"/>
          <a:stretch/>
        </p:blipFill>
        <p:spPr>
          <a:xfrm>
            <a:off x="5467964" y="5693431"/>
            <a:ext cx="443221" cy="42323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C8C1E4D-CEAD-4488-BD86-EF06F04E48FB}"/>
              </a:ext>
            </a:extLst>
          </p:cNvPr>
          <p:cNvSpPr/>
          <p:nvPr/>
        </p:nvSpPr>
        <p:spPr>
          <a:xfrm>
            <a:off x="6532533" y="5040019"/>
            <a:ext cx="3431836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상자</a:t>
            </a:r>
            <a:r>
              <a:rPr lang="en-US" altLang="ko-KR" sz="1000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공격을 받으면 사라지는 구조물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상자의 경우 공격을 </a:t>
            </a:r>
            <a:r>
              <a:rPr lang="en-US" altLang="ko-KR" sz="1000" dirty="0"/>
              <a:t>1</a:t>
            </a:r>
            <a:r>
              <a:rPr lang="ko-KR" altLang="en-US" sz="1000" dirty="0"/>
              <a:t>회에 한해 공격을 막음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</a:t>
            </a:r>
            <a:r>
              <a:rPr lang="en-US" altLang="ko-KR" sz="1000" dirty="0"/>
              <a:t>(</a:t>
            </a:r>
            <a:r>
              <a:rPr lang="ko-KR" altLang="en-US" sz="1000" dirty="0"/>
              <a:t>폭판</a:t>
            </a:r>
            <a:r>
              <a:rPr lang="en-US" altLang="ko-KR" sz="1000" dirty="0"/>
              <a:t>, </a:t>
            </a:r>
            <a:r>
              <a:rPr lang="ko-KR" altLang="en-US" sz="1000" dirty="0"/>
              <a:t>얼음</a:t>
            </a:r>
            <a:r>
              <a:rPr lang="en-US" altLang="ko-KR" sz="1000" dirty="0"/>
              <a:t>, </a:t>
            </a:r>
            <a:r>
              <a:rPr lang="ko-KR" altLang="en-US" sz="1000" dirty="0"/>
              <a:t>독</a:t>
            </a:r>
            <a:r>
              <a:rPr lang="en-US" altLang="ko-KR" sz="1000" dirty="0"/>
              <a:t>)</a:t>
            </a:r>
            <a:r>
              <a:rPr lang="ko-KR" altLang="en-US" sz="1000" dirty="0"/>
              <a:t>가 존재함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특수 상자의 경우 함정으로 사용</a:t>
            </a:r>
            <a:endParaRPr lang="en-US" altLang="ko-KR" sz="10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A15A3A4-27FA-4D41-BDE0-842E9052F6A5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06E7EE-631A-43B0-8EE2-9F081D807AEA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187C9D-A0ED-488C-A940-79E1877D4172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524985-7047-4817-A9A3-585BD1CD53E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CBCC5B-98C2-4BA4-90D0-FBB8A36EDA9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A6C3391-7001-4F8B-BDD3-DF4E5001E964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C8CB51-7A20-4479-8484-ABC6ACB788DE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8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7DE57-9943-4192-9F55-D2F4B363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662420"/>
            <a:ext cx="10515600" cy="474663"/>
          </a:xfrm>
        </p:spPr>
        <p:txBody>
          <a:bodyPr/>
          <a:lstStyle/>
          <a:p>
            <a:r>
              <a:rPr lang="ko-KR" altLang="en-US" dirty="0"/>
              <a:t>무기 </a:t>
            </a:r>
            <a:r>
              <a:rPr lang="en-US" altLang="ko-KR" dirty="0"/>
              <a:t>&amp; </a:t>
            </a:r>
            <a:r>
              <a:rPr lang="ko-KR" altLang="en-US" dirty="0"/>
              <a:t>특성 시스템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B9FBA1-AEC9-489A-862B-6B1CDFAD59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261162"/>
              </p:ext>
            </p:extLst>
          </p:nvPr>
        </p:nvGraphicFramePr>
        <p:xfrm>
          <a:off x="419878" y="1344636"/>
          <a:ext cx="11336694" cy="493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012">
                  <a:extLst>
                    <a:ext uri="{9D8B030D-6E8A-4147-A177-3AD203B41FA5}">
                      <a16:colId xmlns:a16="http://schemas.microsoft.com/office/drawing/2014/main" val="4064926380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674328508"/>
                    </a:ext>
                  </a:extLst>
                </a:gridCol>
                <a:gridCol w="2360645">
                  <a:extLst>
                    <a:ext uri="{9D8B030D-6E8A-4147-A177-3AD203B41FA5}">
                      <a16:colId xmlns:a16="http://schemas.microsoft.com/office/drawing/2014/main" val="1339127411"/>
                    </a:ext>
                  </a:extLst>
                </a:gridCol>
                <a:gridCol w="3051110">
                  <a:extLst>
                    <a:ext uri="{9D8B030D-6E8A-4147-A177-3AD203B41FA5}">
                      <a16:colId xmlns:a16="http://schemas.microsoft.com/office/drawing/2014/main" val="1227736106"/>
                    </a:ext>
                  </a:extLst>
                </a:gridCol>
                <a:gridCol w="569168">
                  <a:extLst>
                    <a:ext uri="{9D8B030D-6E8A-4147-A177-3AD203B41FA5}">
                      <a16:colId xmlns:a16="http://schemas.microsoft.com/office/drawing/2014/main" val="3969914904"/>
                    </a:ext>
                  </a:extLst>
                </a:gridCol>
                <a:gridCol w="3387012">
                  <a:extLst>
                    <a:ext uri="{9D8B030D-6E8A-4147-A177-3AD203B41FA5}">
                      <a16:colId xmlns:a16="http://schemas.microsoft.com/office/drawing/2014/main" val="3228493718"/>
                    </a:ext>
                  </a:extLst>
                </a:gridCol>
              </a:tblGrid>
              <a:tr h="330488">
                <a:tc rowSpan="3"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536085"/>
                  </a:ext>
                </a:extLst>
              </a:tr>
              <a:tr h="51749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근접무기로 총알을 튕겨낼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67284"/>
                  </a:ext>
                </a:extLst>
              </a:tr>
              <a:tr h="211938">
                <a:tc gridSpan="3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적을 죽인 후 일정 체력을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60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무기 스텟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614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공격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흰색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&lt;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256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에너지 소비량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탄 속도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몬스터의 탄환 속도가 감소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마나와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골드 획득 범위가 증가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856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치명타 확률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7340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정확도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사거리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몬스터를 죽이면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마나를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회복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720286"/>
                  </a:ext>
                </a:extLst>
              </a:tr>
              <a:tr h="483760">
                <a:tc rowSpan="2"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포탈을 이동할 때 랜덤확률로 선택할 수 있음</a:t>
                      </a:r>
                      <a:endParaRPr lang="en-US" altLang="ko-KR" sz="1050" dirty="0"/>
                    </a:p>
                    <a:p>
                      <a:pPr marL="177800" indent="-1778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50" dirty="0"/>
                        <a:t>대체로 한번 선택하면 변경이 불가능 </a:t>
                      </a:r>
                      <a:br>
                        <a:rPr lang="en-US" altLang="ko-KR" sz="1050" dirty="0"/>
                      </a:b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특수 </a:t>
                      </a:r>
                      <a:r>
                        <a:rPr lang="en-US" altLang="ko-KR" sz="1050" dirty="0"/>
                        <a:t>NPC</a:t>
                      </a:r>
                      <a:r>
                        <a:rPr lang="ko-KR" altLang="en-US" sz="1050" dirty="0"/>
                        <a:t>를 통해 변경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상점의 제품 가격이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50%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낮아짐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88687"/>
                  </a:ext>
                </a:extLst>
              </a:tr>
              <a:tr h="526999">
                <a:tc gridSpan="3" vMerge="1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상점에서 코인으로 구매 또는 방을 클리어한 보상으로 상자를 개봉하면 획득할 수 있음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무기마다 등급이 있으며 등급이 높은 만큼 등장 확률이 낮고 성능이 높아짐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총알이 적을 관통해 나감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53452"/>
                  </a:ext>
                </a:extLst>
              </a:tr>
              <a:tr h="1609711">
                <a:tc gridSpan="6">
                  <a:txBody>
                    <a:bodyPr/>
                    <a:lstStyle/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유저가 원하는 특성을 하나씩 쌓아가며 현재 캐릭터에 애착이 생기며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보스 클리어에 대한 가능성을 생각하게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힘들게 쌓은 특성과 무기를 사망과 동시에 잃었을 때 유저는 상실감에 빠지게 됨</a:t>
                      </a:r>
                      <a:endParaRPr lang="en-US" altLang="ko-KR" sz="1000" dirty="0"/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근접 무기를 휘둘러 날라오는 적의 탄을 지울 수 있음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특성을 추가하면 해당 요소 또한 변경됨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특성에 따라 자유자제로 게임의 전투 방식이 달라짐 </a:t>
                      </a:r>
                      <a:r>
                        <a:rPr lang="en-US" altLang="ko-KR" sz="1000" dirty="0"/>
                        <a:t>( </a:t>
                      </a:r>
                      <a:r>
                        <a:rPr lang="ko-KR" altLang="en-US" sz="1000" dirty="0"/>
                        <a:t>검을 들고 특성으로 적의 탄을 튕겨가며 근접 전투 위주의 플레이 또한 가능해짐 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02107"/>
                  </a:ext>
                </a:extLst>
              </a:tr>
            </a:tbl>
          </a:graphicData>
        </a:graphic>
      </p:graphicFrame>
      <p:pic>
        <p:nvPicPr>
          <p:cNvPr id="6" name="Picture 26">
            <a:extLst>
              <a:ext uri="{FF2B5EF4-FFF2-40B4-BE49-F238E27FC236}">
                <a16:creationId xmlns:a16="http://schemas.microsoft.com/office/drawing/2014/main" id="{5975B139-DFA8-4C4A-BADD-068A3E6C6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5" t="24098" r="20875" b="-1713"/>
          <a:stretch/>
        </p:blipFill>
        <p:spPr bwMode="auto">
          <a:xfrm>
            <a:off x="4783606" y="1379884"/>
            <a:ext cx="2990126" cy="22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AE6B2F-4309-4405-A82B-12B79926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1767025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EEE4F4D-D1A5-4939-A504-F5CEF0847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2256378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8FBDC5A-8541-46F1-AC0F-0D0BB4AD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2721583"/>
            <a:ext cx="401782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05458FD0-E130-4093-913B-22587480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91" y="3210936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37697AC7-DE18-4326-8ACF-974365AFE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3696479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FC059799-3D96-4E5C-9D8A-BCEEC413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47" y="4182022"/>
            <a:ext cx="406349" cy="4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E063AC06-01AE-4F22-94BE-69B646E26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44636"/>
            <a:ext cx="4344837" cy="109590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19C6551-D49E-4FED-8E7D-3A5588AC2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55915"/>
              </p:ext>
            </p:extLst>
          </p:nvPr>
        </p:nvGraphicFramePr>
        <p:xfrm>
          <a:off x="7460973" y="7399056"/>
          <a:ext cx="4295599" cy="26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677">
                  <a:extLst>
                    <a:ext uri="{9D8B030D-6E8A-4147-A177-3AD203B41FA5}">
                      <a16:colId xmlns:a16="http://schemas.microsoft.com/office/drawing/2014/main" val="1848393416"/>
                    </a:ext>
                  </a:extLst>
                </a:gridCol>
                <a:gridCol w="971087">
                  <a:extLst>
                    <a:ext uri="{9D8B030D-6E8A-4147-A177-3AD203B41FA5}">
                      <a16:colId xmlns:a16="http://schemas.microsoft.com/office/drawing/2014/main" val="2926008255"/>
                    </a:ext>
                  </a:extLst>
                </a:gridCol>
                <a:gridCol w="1959835">
                  <a:extLst>
                    <a:ext uri="{9D8B030D-6E8A-4147-A177-3AD203B41FA5}">
                      <a16:colId xmlns:a16="http://schemas.microsoft.com/office/drawing/2014/main" val="2659221317"/>
                    </a:ext>
                  </a:extLst>
                </a:gridCol>
              </a:tblGrid>
              <a:tr h="37476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873253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/>
                        <a:t>흰색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&lt; </a:t>
                      </a:r>
                      <a:r>
                        <a:rPr lang="ko-KR" altLang="en-US" sz="1800" b="1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800" b="1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83946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에너지 소비량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122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치명타확률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293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02587"/>
                  </a:ext>
                </a:extLst>
              </a:tr>
              <a:tr h="837831">
                <a:tc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794156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6501C9-2971-43ED-A4B0-817979875406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8BBC37-963F-47D4-900B-54A3D84B65F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6B8BFF-0726-4D7E-888C-533EFA5826BA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AFD0E7-B72D-4432-83D3-74E605675D90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DD3CCF-75E3-4264-853A-BAF3E2D8914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CB2A25-06C5-4086-9308-FBD27C8D2076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B806BC-2959-415B-B799-78D1A71879DB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3964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CD77E-A380-43A3-A65F-F71E7AB0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상인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DD952-E1C6-41A6-8402-12D62CD6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상인은 </a:t>
            </a:r>
            <a:r>
              <a:rPr lang="en-US" altLang="ko-KR" sz="1000" dirty="0"/>
              <a:t>3~4</a:t>
            </a:r>
            <a:r>
              <a:rPr lang="ko-KR" altLang="en-US" sz="1000" dirty="0"/>
              <a:t>개의 아이템을 랜덤으로 가져와 유저에게 판매함</a:t>
            </a:r>
            <a:br>
              <a:rPr lang="en-US" altLang="ko-KR" sz="1000" dirty="0"/>
            </a:br>
            <a:r>
              <a:rPr lang="ko-KR" altLang="en-US" sz="1000" dirty="0"/>
              <a:t>이때 랜덤으로 해당 아이템에 할인을 적용함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아이템 마다 등급이 있고 해당 등급에 따라 가격이 책정됨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인벤토리에 무기도 함께 저장되며 무기에 부여한 특성을 무기 합성으로 다른 무기로 이전 시키거나 다른 새로운 무기를 획득할 수 있도록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낮은 단계의 무기로 상대적으로 높은 단계의 무기를 강화할 수 있는 기능도 추가함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유저가 원한다면 특성을 </a:t>
            </a:r>
            <a:r>
              <a:rPr lang="en-US" altLang="ko-KR" sz="1000" dirty="0"/>
              <a:t>2</a:t>
            </a:r>
            <a:r>
              <a:rPr lang="ko-KR" altLang="en-US" sz="1000" dirty="0"/>
              <a:t>개만 부여할 수 있는 무기를 일정 재료를 투입해 확률적으로 </a:t>
            </a:r>
            <a:r>
              <a:rPr lang="en-US" altLang="ko-KR" sz="1000" dirty="0"/>
              <a:t>1</a:t>
            </a:r>
            <a:r>
              <a:rPr lang="ko-KR" altLang="en-US" sz="1000" dirty="0"/>
              <a:t>칸 더 늘릴 수 있도록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유저는 무기의 성능을 테스트 하며 강화와 합성을 통해 장비를 </a:t>
            </a:r>
            <a:r>
              <a:rPr lang="ko-KR" altLang="en-US" sz="1000" dirty="0" err="1"/>
              <a:t>파밍하며</a:t>
            </a:r>
            <a:r>
              <a:rPr lang="ko-KR" altLang="en-US" sz="1000" dirty="0"/>
              <a:t> 게임을 진행하게 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상인을 다양한 분류로 나누어 각각 특징이 되는 기능을 유저가 활용할 수 있도록 함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일반 상인</a:t>
            </a:r>
            <a:r>
              <a:rPr lang="en-US" altLang="ko-KR" sz="1000" dirty="0"/>
              <a:t>, </a:t>
            </a:r>
            <a:r>
              <a:rPr lang="ko-KR" altLang="en-US" sz="1000" dirty="0"/>
              <a:t>떠돌이 상인</a:t>
            </a:r>
            <a:r>
              <a:rPr lang="en-US" altLang="ko-KR" sz="1000" dirty="0"/>
              <a:t>(</a:t>
            </a:r>
            <a:r>
              <a:rPr lang="ko-KR" altLang="en-US" sz="1000" dirty="0"/>
              <a:t>고급 상인</a:t>
            </a:r>
            <a:r>
              <a:rPr lang="en-US" altLang="ko-KR" sz="1000" dirty="0"/>
              <a:t>), </a:t>
            </a:r>
            <a:r>
              <a:rPr lang="ko-KR" altLang="en-US" sz="1000" dirty="0"/>
              <a:t>떠돌이 암상인</a:t>
            </a:r>
            <a:r>
              <a:rPr lang="en-US" altLang="ko-KR" sz="1000" dirty="0"/>
              <a:t>(</a:t>
            </a:r>
            <a:r>
              <a:rPr lang="ko-KR" altLang="en-US" sz="1000" dirty="0"/>
              <a:t>재화가 아닌 다른 것의 </a:t>
            </a:r>
            <a:r>
              <a:rPr lang="ko-KR" altLang="en-US" sz="1000" dirty="0" err="1"/>
              <a:t>패널티를</a:t>
            </a:r>
            <a:r>
              <a:rPr lang="ko-KR" altLang="en-US" sz="1000" dirty="0"/>
              <a:t> 조건으로 좋은 효과의 아이템을 판매</a:t>
            </a:r>
            <a:r>
              <a:rPr lang="en-US" altLang="ko-KR" sz="1000" dirty="0"/>
              <a:t>), </a:t>
            </a:r>
            <a:r>
              <a:rPr lang="ko-KR" altLang="en-US" sz="1000" dirty="0"/>
              <a:t>효과부여 상인</a:t>
            </a:r>
            <a:r>
              <a:rPr lang="en-US" altLang="ko-KR" sz="1000" dirty="0"/>
              <a:t>, </a:t>
            </a:r>
            <a:r>
              <a:rPr lang="ko-KR" altLang="en-US" sz="1000" dirty="0"/>
              <a:t>무기 강화 상인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아이템의 등급에 따라 가격을 책정해 두고 해당아이템이 실제 상인이 판매할 때는 최대 </a:t>
            </a:r>
            <a:r>
              <a:rPr lang="en-US" altLang="ko-KR" sz="1000" dirty="0"/>
              <a:t>50% </a:t>
            </a:r>
            <a:r>
              <a:rPr lang="ko-KR" altLang="en-US" sz="1000" dirty="0"/>
              <a:t>에서</a:t>
            </a:r>
            <a:r>
              <a:rPr lang="en-US" altLang="ko-KR" sz="1000" dirty="0"/>
              <a:t> 0% </a:t>
            </a:r>
            <a:r>
              <a:rPr lang="ko-KR" altLang="en-US" sz="1000" dirty="0"/>
              <a:t>까지 할인을 적용해 판매하도록 시스템을 구현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던전에서 사용하는 코인으로 아이템을 구매할 수 있지만 잼을 사용해 아이템을 구매할 수 도 있다 </a:t>
            </a:r>
            <a:r>
              <a:rPr lang="en-US" altLang="ko-KR" sz="1000" dirty="0"/>
              <a:t>( </a:t>
            </a:r>
            <a:r>
              <a:rPr lang="ko-KR" altLang="en-US" sz="1000" dirty="0"/>
              <a:t>대신 해당 방식은 구매 횟수에 따라 점차 가격이 증가하도록 함</a:t>
            </a:r>
            <a:r>
              <a:rPr lang="en-US" altLang="ko-KR" sz="1000" dirty="0"/>
              <a:t>, </a:t>
            </a:r>
            <a:r>
              <a:rPr lang="ko-KR" altLang="en-US" sz="1000" dirty="0"/>
              <a:t>증가 횟수는 전체 게임에서 관리되어 초기화 되지 않고 계속 쌓인다</a:t>
            </a:r>
            <a:r>
              <a:rPr lang="en-US" altLang="ko-KR" sz="10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방을 클리어 하면 방의 정 중앙에 상인이 등장하며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상인의 활용은 </a:t>
            </a:r>
            <a:r>
              <a:rPr lang="en-US" altLang="ko-KR" sz="1000" dirty="0"/>
              <a:t>1</a:t>
            </a:r>
            <a:r>
              <a:rPr lang="ko-KR" altLang="en-US" sz="1000" dirty="0"/>
              <a:t>회성으로 한번 상인 판매정보를 닫으면 다시 해당 방의 상인을 통해 아이템을 구매할 수 없다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유저가 아이템을 구매할 여건이 되는지 </a:t>
            </a:r>
            <a:r>
              <a:rPr lang="en-US" altLang="ko-KR" sz="1000" dirty="0"/>
              <a:t>1</a:t>
            </a:r>
            <a:r>
              <a:rPr lang="ko-KR" altLang="en-US" sz="1000" dirty="0"/>
              <a:t>차적으로 상인이 판매하려는 아이템 최소 가격을 기준으로 비교해 유저에게 보여줄지 말지 결정한다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유저가 구입이 불가능하다고 판단되면 상인이 등장해도 상인의 코멘트를 통해 유저가 구입할 아이템이 없다는 것을 알려주고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반대로 있다면 상점창을 열어 구입할 수 있는 아이템이 있다는 것을 보여준다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추가로 유저가 코인 부족으로 원하는 무기를 구입하지 </a:t>
            </a:r>
            <a:r>
              <a:rPr lang="ko-KR" altLang="en-US" sz="1000" dirty="0" err="1"/>
              <a:t>못할때</a:t>
            </a:r>
            <a:r>
              <a:rPr lang="ko-KR" altLang="en-US" sz="1000" dirty="0"/>
              <a:t> 유저가 사용하는 무기를 </a:t>
            </a:r>
            <a:r>
              <a:rPr lang="ko-KR" altLang="en-US" sz="1000" dirty="0" err="1"/>
              <a:t>함꼐</a:t>
            </a:r>
            <a:r>
              <a:rPr lang="ko-KR" altLang="en-US" sz="1000" dirty="0"/>
              <a:t> 가격으로 책정해 코인과 함께 대가로 판매하여 무기를 바꿔 착용할 수 있다</a:t>
            </a:r>
            <a:r>
              <a:rPr lang="en-US" altLang="ko-KR" sz="1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00648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8A83-2876-4780-B876-FC3C152A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중립 구조물의 다양화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319E16-7DA0-4399-AF7C-A760BDE2D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방에 배치되던 중립 구조물의 종류를 다양하게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투척무기와 아이템 속성을 추가해 중립 구조물과 속성추가효과를 만들어내는 것을 추가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던전에 랜덤으로 배치되는 중립구조물을 통해 게임 진행의 의외성을 부여하려고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랜덤이지만 하나의 스테이지에 등장할 구조물의 타입을 두가지로 고정되도록 함</a:t>
            </a:r>
          </a:p>
        </p:txBody>
      </p:sp>
    </p:spTree>
    <p:extLst>
      <p:ext uri="{BB962C8B-B14F-4D97-AF65-F5344CB8AC3E}">
        <p14:creationId xmlns:p14="http://schemas.microsoft.com/office/powerpoint/2010/main" val="245975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E35A6-DC07-4655-9C10-8D0F18AD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059CB-83D1-465F-A84B-5BC1BDD3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몬스터가 유저가 사용하는 아이템을 최대 하나 소지할 수 있도록 추가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손에 물약을 들고 있는 몬스터가 갑자기 플레이어 </a:t>
            </a:r>
            <a:r>
              <a:rPr lang="ko-KR" altLang="en-US" sz="1200" dirty="0" err="1"/>
              <a:t>처럼</a:t>
            </a:r>
            <a:r>
              <a:rPr lang="ko-KR" altLang="en-US" sz="1200" dirty="0"/>
              <a:t> 일정 체력이 낮아 </a:t>
            </a:r>
            <a:r>
              <a:rPr lang="ko-KR" altLang="en-US" sz="1200" dirty="0" err="1"/>
              <a:t>졌을때</a:t>
            </a:r>
            <a:r>
              <a:rPr lang="ko-KR" altLang="en-US" sz="1200" dirty="0"/>
              <a:t> 직접 물약을 사용해 회복하듯 똑똑한 </a:t>
            </a:r>
            <a:r>
              <a:rPr lang="en-US" altLang="ko-KR" sz="1200" dirty="0"/>
              <a:t>ai</a:t>
            </a:r>
            <a:r>
              <a:rPr lang="ko-KR" altLang="en-US" sz="1200" dirty="0"/>
              <a:t>를 만드는 것이 목표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고급 몬스터는 특징이 되는 스킬을 가지게 되고 일반 공격 보다 높은 우선순위로 사용한다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보스 몬스터의 공격은 모두 스킬로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스킬을 각 패턴에 맞게 </a:t>
            </a:r>
            <a:r>
              <a:rPr lang="ko-KR" altLang="en-US" sz="1200" dirty="0" err="1"/>
              <a:t>시전된다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하나의 패턴을 실행한 후에는 짧은 시간 경직상태가 되어 다음 공격을 준비하는 시간을 가진다</a:t>
            </a:r>
            <a:r>
              <a:rPr lang="en-US" altLang="ko-KR" sz="1200" dirty="0"/>
              <a:t>. (</a:t>
            </a:r>
            <a:r>
              <a:rPr lang="ko-KR" altLang="en-US" sz="1200" dirty="0"/>
              <a:t>동시에 유저는 보스의 공격을 </a:t>
            </a:r>
            <a:r>
              <a:rPr lang="ko-KR" altLang="en-US" sz="1200" dirty="0" err="1"/>
              <a:t>신경쓰지않고</a:t>
            </a:r>
            <a:r>
              <a:rPr lang="ko-KR" altLang="en-US" sz="1200" dirty="0"/>
              <a:t> 편안하게 딜을 넣을 수 있는 시간이 된다</a:t>
            </a:r>
            <a:r>
              <a:rPr lang="en-US" altLang="ko-KR" sz="1200" dirty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대신 높은 체력에 조금씩 다른 페이크 동작으로 높은 공략 난이도를 구현하려고 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84021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848FC-FE4A-4072-A930-7A9DAD67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무기의 시스템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9832A6-3BA1-4EEA-BC7F-82386C7E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무기에 대한 추가 정보</a:t>
            </a:r>
            <a:r>
              <a:rPr lang="en-US" altLang="ko-KR" sz="1400" dirty="0"/>
              <a:t>,  </a:t>
            </a:r>
            <a:r>
              <a:rPr lang="ko-KR" altLang="en-US" sz="1400" dirty="0"/>
              <a:t>근접 무기의 공격력에 범주를 주려고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최저 공격력과 최대 공격력으로 범주를 만들고 치명타 확률을 무기에 부여하도록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무기의 성능을 판별하는 기준은 평균 공격력으로 책정되며 부가적으로 치명타 확률이 몇 </a:t>
            </a:r>
            <a:r>
              <a:rPr lang="en-US" altLang="ko-KR" sz="1400" dirty="0"/>
              <a:t>%</a:t>
            </a:r>
            <a:r>
              <a:rPr lang="ko-KR" altLang="en-US" sz="1400" dirty="0"/>
              <a:t>인지가 반영된다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경우 공격력의 범주가 없고 </a:t>
            </a:r>
            <a:r>
              <a:rPr lang="ko-KR" altLang="en-US" sz="1400" dirty="0" err="1"/>
              <a:t>평균데미지가</a:t>
            </a:r>
            <a:r>
              <a:rPr lang="ko-KR" altLang="en-US" sz="1400" dirty="0"/>
              <a:t> 동급의 근거리 무기보다 높게 설정한다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대신 치명타 확률을 </a:t>
            </a:r>
            <a:r>
              <a:rPr lang="ko-KR" altLang="en-US" sz="1400" dirty="0" err="1"/>
              <a:t>척용하지</a:t>
            </a:r>
            <a:r>
              <a:rPr lang="ko-KR" altLang="en-US" sz="1400" dirty="0"/>
              <a:t> 않을 예정이며 특성을 무기에 추가하는 것 또한 근접 무기는 </a:t>
            </a:r>
            <a:r>
              <a:rPr lang="en-US" altLang="ko-KR" sz="1400" dirty="0"/>
              <a:t>2</a:t>
            </a:r>
            <a:r>
              <a:rPr lang="ko-KR" altLang="en-US" sz="1400" dirty="0"/>
              <a:t>개 까지 원거리 무기는 </a:t>
            </a:r>
            <a:r>
              <a:rPr lang="en-US" altLang="ko-KR" sz="1400" dirty="0"/>
              <a:t>1</a:t>
            </a:r>
            <a:r>
              <a:rPr lang="ko-KR" altLang="en-US" sz="1400" dirty="0"/>
              <a:t>개가 최대로 부여가능한 특성 개수로 지정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무기의 성능이 좋지만 사용횟수에 제한을 두는 방식으로 </a:t>
            </a:r>
            <a:r>
              <a:rPr lang="ko-KR" altLang="en-US" sz="1400" dirty="0" err="1"/>
              <a:t>납용을</a:t>
            </a:r>
            <a:r>
              <a:rPr lang="ko-KR" altLang="en-US" sz="1400" dirty="0"/>
              <a:t> 방지 </a:t>
            </a:r>
            <a:r>
              <a:rPr lang="en-US" altLang="ko-KR" sz="1400" dirty="0"/>
              <a:t>( </a:t>
            </a:r>
            <a:r>
              <a:rPr lang="ko-KR" altLang="en-US" sz="1400" dirty="0"/>
              <a:t>탄을 사용해 전투를 진행</a:t>
            </a:r>
            <a:r>
              <a:rPr lang="en-US" altLang="ko-KR" sz="1400" dirty="0"/>
              <a:t>, </a:t>
            </a:r>
            <a:r>
              <a:rPr lang="ko-KR" altLang="en-US" sz="1400" dirty="0"/>
              <a:t>탄이 없으면 </a:t>
            </a:r>
            <a:r>
              <a:rPr lang="ko-KR" altLang="en-US" sz="1400" dirty="0" err="1"/>
              <a:t>기본탄의</a:t>
            </a:r>
            <a:r>
              <a:rPr lang="ko-KR" altLang="en-US" sz="1400" dirty="0"/>
              <a:t> 경우 재사용 대기시간이후 다시 충전되도록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 보다 근거리 무기를 적극적으로 사용하는 액션성을 강조한 전투를 유저가 플레이하도록 유도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원거리 무기에 소비 아이템인 탄에 특수 효과를 부여하는 방식으로 추가 특성 보완</a:t>
            </a:r>
          </a:p>
        </p:txBody>
      </p:sp>
    </p:spTree>
    <p:extLst>
      <p:ext uri="{BB962C8B-B14F-4D97-AF65-F5344CB8AC3E}">
        <p14:creationId xmlns:p14="http://schemas.microsoft.com/office/powerpoint/2010/main" val="308338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877B5-A3C9-45D6-B451-3D355649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제한사항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EFE34-5260-468C-862C-3F3E8F196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소비하면 유저가 직접 회복을 하지 않는 이상 회복되지 않던 </a:t>
            </a:r>
            <a:r>
              <a:rPr lang="ko-KR" altLang="en-US" sz="1400" dirty="0" err="1"/>
              <a:t>마나를</a:t>
            </a:r>
            <a:r>
              <a:rPr lang="ko-KR" altLang="en-US" sz="1400" dirty="0"/>
              <a:t> 자동으로 회복이 되도록 변경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일부 캐릭터에만 있던 </a:t>
            </a:r>
            <a:r>
              <a:rPr lang="ko-KR" altLang="en-US" sz="1400" dirty="0" err="1"/>
              <a:t>회피스킬을</a:t>
            </a:r>
            <a:r>
              <a:rPr lang="ko-KR" altLang="en-US" sz="1400" dirty="0"/>
              <a:t> 모든 캐릭터가 사용가능 하도록 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캐릭터에게 </a:t>
            </a:r>
            <a:r>
              <a:rPr lang="ko-KR" altLang="en-US" sz="1400" dirty="0" err="1"/>
              <a:t>회피스킬</a:t>
            </a:r>
            <a:r>
              <a:rPr lang="ko-KR" altLang="en-US" sz="1400" dirty="0"/>
              <a:t> 이외에 다른 각 캐릭터의 특징이 될 스킬을 부여함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자동으로 회복되는 </a:t>
            </a:r>
            <a:r>
              <a:rPr lang="ko-KR" altLang="en-US" sz="1400" dirty="0" err="1"/>
              <a:t>마나와</a:t>
            </a:r>
            <a:r>
              <a:rPr lang="ko-KR" altLang="en-US" sz="1400" dirty="0"/>
              <a:t> 회피 스킬을 통해 액션성을 부여하려고 함</a:t>
            </a:r>
          </a:p>
        </p:txBody>
      </p:sp>
    </p:spTree>
    <p:extLst>
      <p:ext uri="{BB962C8B-B14F-4D97-AF65-F5344CB8AC3E}">
        <p14:creationId xmlns:p14="http://schemas.microsoft.com/office/powerpoint/2010/main" val="788567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A478E-1265-404B-8FAA-70254980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특성시스템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269E80-23F4-49B8-90B4-5291E2DF6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특성기능을 플레이어 캐릭터에 적용하던 방식을 무기로 변경</a:t>
            </a:r>
            <a:endParaRPr lang="en-US" altLang="ko-KR" dirty="0"/>
          </a:p>
          <a:p>
            <a:r>
              <a:rPr lang="ko-KR" altLang="en-US" dirty="0"/>
              <a:t>하나의 무기가 최대 두개의 특성을 가질 수 있도록 변경</a:t>
            </a:r>
          </a:p>
        </p:txBody>
      </p:sp>
    </p:spTree>
    <p:extLst>
      <p:ext uri="{BB962C8B-B14F-4D97-AF65-F5344CB8AC3E}">
        <p14:creationId xmlns:p14="http://schemas.microsoft.com/office/powerpoint/2010/main" val="240716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46D55-53CA-4D5F-AE4A-0E22F914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방의 종류를 간소화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1AA58-6806-4AE2-BC91-002A0D039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400" dirty="0"/>
              <a:t>상점과 포탈</a:t>
            </a:r>
            <a:r>
              <a:rPr lang="en-US" altLang="ko-KR" sz="1400" dirty="0"/>
              <a:t> </a:t>
            </a:r>
            <a:r>
              <a:rPr lang="ko-KR" altLang="en-US" sz="1400" dirty="0"/>
              <a:t>등 제거함</a:t>
            </a:r>
            <a:endParaRPr lang="en-US" altLang="ko-KR" sz="1400" dirty="0"/>
          </a:p>
          <a:p>
            <a:r>
              <a:rPr lang="ko-KR" altLang="en-US" sz="1400" dirty="0"/>
              <a:t>상점 대신 상인을 방을 클리어 하면 항상 등장하도록 함</a:t>
            </a:r>
            <a:endParaRPr lang="en-US" altLang="ko-KR" sz="1400" dirty="0"/>
          </a:p>
          <a:p>
            <a:r>
              <a:rPr lang="ko-KR" altLang="en-US" sz="1400" dirty="0"/>
              <a:t>포탈은 보스를 처치하면 등장하도록 변경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0AE715-B82F-41F2-937D-C33921616E54}"/>
              </a:ext>
            </a:extLst>
          </p:cNvPr>
          <p:cNvGrpSpPr/>
          <p:nvPr/>
        </p:nvGrpSpPr>
        <p:grpSpPr>
          <a:xfrm>
            <a:off x="983412" y="48941"/>
            <a:ext cx="9816860" cy="503792"/>
            <a:chOff x="983412" y="48941"/>
            <a:chExt cx="9816860" cy="503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0690CB-A159-4302-9980-ADDB45B02B17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B9DA61-94DC-4ED2-B5F1-8EDFD02C9453}"/>
                </a:ext>
              </a:extLst>
            </p:cNvPr>
            <p:cNvSpPr txBox="1"/>
            <p:nvPr/>
          </p:nvSpPr>
          <p:spPr>
            <a:xfrm>
              <a:off x="301924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4DCB19-4FC4-4603-A99D-F28DD7C8A71D}"/>
                </a:ext>
              </a:extLst>
            </p:cNvPr>
            <p:cNvSpPr txBox="1"/>
            <p:nvPr/>
          </p:nvSpPr>
          <p:spPr>
            <a:xfrm>
              <a:off x="5055080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차별화 요소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874A3A-5E97-4F22-AC15-6D3B009AF3D6}"/>
                </a:ext>
              </a:extLst>
            </p:cNvPr>
            <p:cNvSpPr txBox="1"/>
            <p:nvPr/>
          </p:nvSpPr>
          <p:spPr>
            <a:xfrm>
              <a:off x="7090914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E48732-1F3B-416C-A778-8E2D7E2385EB}"/>
                </a:ext>
              </a:extLst>
            </p:cNvPr>
            <p:cNvSpPr txBox="1"/>
            <p:nvPr/>
          </p:nvSpPr>
          <p:spPr>
            <a:xfrm>
              <a:off x="9126748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6951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9335-F67B-49F2-8B9F-E9991086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인벤토리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E819A-E3FD-4CC8-B771-9373783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아이템을 구입하여 즉시 사용하지 않고 인벤토리에 저장하도록 변경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7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19E3A-9220-4E47-8D5F-980CF9E9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설명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73CDF91-3DEB-4921-9136-F298E667F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40564"/>
              </p:ext>
            </p:extLst>
          </p:nvPr>
        </p:nvGraphicFramePr>
        <p:xfrm>
          <a:off x="419100" y="1270000"/>
          <a:ext cx="11318810" cy="5062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772">
                  <a:extLst>
                    <a:ext uri="{9D8B030D-6E8A-4147-A177-3AD203B41FA5}">
                      <a16:colId xmlns:a16="http://schemas.microsoft.com/office/drawing/2014/main" val="1986524896"/>
                    </a:ext>
                  </a:extLst>
                </a:gridCol>
                <a:gridCol w="2467675">
                  <a:extLst>
                    <a:ext uri="{9D8B030D-6E8A-4147-A177-3AD203B41FA5}">
                      <a16:colId xmlns:a16="http://schemas.microsoft.com/office/drawing/2014/main" val="2342836557"/>
                    </a:ext>
                  </a:extLst>
                </a:gridCol>
                <a:gridCol w="1737684">
                  <a:extLst>
                    <a:ext uri="{9D8B030D-6E8A-4147-A177-3AD203B41FA5}">
                      <a16:colId xmlns:a16="http://schemas.microsoft.com/office/drawing/2014/main" val="743844526"/>
                    </a:ext>
                  </a:extLst>
                </a:gridCol>
                <a:gridCol w="2744659">
                  <a:extLst>
                    <a:ext uri="{9D8B030D-6E8A-4147-A177-3AD203B41FA5}">
                      <a16:colId xmlns:a16="http://schemas.microsoft.com/office/drawing/2014/main" val="2959286347"/>
                    </a:ext>
                  </a:extLst>
                </a:gridCol>
                <a:gridCol w="1183477">
                  <a:extLst>
                    <a:ext uri="{9D8B030D-6E8A-4147-A177-3AD203B41FA5}">
                      <a16:colId xmlns:a16="http://schemas.microsoft.com/office/drawing/2014/main" val="1972742634"/>
                    </a:ext>
                  </a:extLst>
                </a:gridCol>
                <a:gridCol w="1611543">
                  <a:extLst>
                    <a:ext uri="{9D8B030D-6E8A-4147-A177-3AD203B41FA5}">
                      <a16:colId xmlns:a16="http://schemas.microsoft.com/office/drawing/2014/main" val="2990398103"/>
                    </a:ext>
                  </a:extLst>
                </a:gridCol>
              </a:tblGrid>
              <a:tr h="436800">
                <a:tc rowSpan="4"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싱글 게임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인칭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25476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099979"/>
                  </a:ext>
                </a:extLst>
              </a:tr>
              <a:tr h="4368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조작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게임 난이도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728"/>
                  </a:ext>
                </a:extLst>
              </a:tr>
              <a:tr h="747979">
                <a:tc gridSpan="2"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(Like)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의 어려운 게임 난이도를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육성을 통해 완화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Lite)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시간을 조종하는 초능력자가 된 느낌을 액션을 통해 유저에게 전달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기존 게임에서 잘 사용하지 않는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SF(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스팀 펑크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풍의 컨셉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246469"/>
                  </a:ext>
                </a:extLst>
              </a:tr>
              <a:tr h="8698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 의도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자유로운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세이브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짧게 나눠 플레이 할 수 있는 모바일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던전의 랜덤 조합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사망 시 리스크에 대한 긴장감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플레이를 반복적으로 했을 때 지루함을 개선하고자 함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3D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그래픽이 불편하거나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2D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도트 그래픽을 선호하는 또는 향수를 그리워하는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어려운 게임 난이도를 공략하는 것을 즐기는 유저와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(Like)’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장르 게임을 모바일로 플레이 하고 싶어 하는 유저를 타겟으로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59158"/>
                  </a:ext>
                </a:extLst>
              </a:tr>
              <a:tr h="648184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기존의 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로그라이크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(Like)’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게임은 장르 이름 처럼 로그와 유사하기 때문에 특징적으로 유저의 캐릭터가 사망하면 게임의 진행사항을 모두 초기화 시켰음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로그 </a:t>
                      </a:r>
                      <a:r>
                        <a:rPr lang="ko-KR" altLang="en-US" sz="1100" b="1" dirty="0" err="1">
                          <a:solidFill>
                            <a:srgbClr val="C00000"/>
                          </a:solidFill>
                        </a:rPr>
                        <a:t>라이크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 장르를 모바일 환경과 보편적인 장르로 만들기 위해 사망에 대한 페널티를 감소시킬 필요가 있었음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사망 시 진행 사항은 초기화 하지만 게임의 진행 정도에 따라 일정 재화를 지급</a:t>
                      </a:r>
                      <a:r>
                        <a:rPr lang="en-US" altLang="ko-KR" sz="11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지급한 재화로 캐릭터를 강화함으로 유저가 직접 게임의 난이도를 조절하는 행위를 하도록 유도함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433789"/>
                  </a:ext>
                </a:extLst>
              </a:tr>
              <a:tr h="506646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380059"/>
                  </a:ext>
                </a:extLst>
              </a:tr>
            </a:tbl>
          </a:graphicData>
        </a:graphic>
      </p:graphicFrame>
      <p:pic>
        <p:nvPicPr>
          <p:cNvPr id="11" name="그림 10" descr="거리, 옅은, 교통, 테이블이(가) 표시된 사진&#10;&#10;자동 생성된 설명">
            <a:extLst>
              <a:ext uri="{FF2B5EF4-FFF2-40B4-BE49-F238E27FC236}">
                <a16:creationId xmlns:a16="http://schemas.microsoft.com/office/drawing/2014/main" id="{CACC3796-79FA-479C-981C-435D255FE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" y="1270001"/>
            <a:ext cx="3760285" cy="21145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F5B3433-0C80-4FF6-B9EB-7BB52A29E849}"/>
              </a:ext>
            </a:extLst>
          </p:cNvPr>
          <p:cNvSpPr/>
          <p:nvPr/>
        </p:nvSpPr>
        <p:spPr>
          <a:xfrm>
            <a:off x="571494" y="1270000"/>
            <a:ext cx="352431" cy="34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초상화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D290BA-D915-43F1-8272-EFBBEB72BEEA}"/>
              </a:ext>
            </a:extLst>
          </p:cNvPr>
          <p:cNvSpPr/>
          <p:nvPr/>
        </p:nvSpPr>
        <p:spPr>
          <a:xfrm>
            <a:off x="923925" y="1338263"/>
            <a:ext cx="8191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체력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90B7A4-687D-4F7C-8CD0-644B8876A7ED}"/>
              </a:ext>
            </a:extLst>
          </p:cNvPr>
          <p:cNvSpPr/>
          <p:nvPr/>
        </p:nvSpPr>
        <p:spPr>
          <a:xfrm>
            <a:off x="923925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5DB955-1B48-4130-A1B9-6F7865885559}"/>
              </a:ext>
            </a:extLst>
          </p:cNvPr>
          <p:cNvSpPr/>
          <p:nvPr/>
        </p:nvSpPr>
        <p:spPr>
          <a:xfrm>
            <a:off x="1028694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A374C6-B8B2-4299-913F-3C4303C7FBA2}"/>
              </a:ext>
            </a:extLst>
          </p:cNvPr>
          <p:cNvSpPr/>
          <p:nvPr/>
        </p:nvSpPr>
        <p:spPr>
          <a:xfrm>
            <a:off x="1133463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518BD3-A2C7-450C-9D0A-E0D35FAE3885}"/>
              </a:ext>
            </a:extLst>
          </p:cNvPr>
          <p:cNvSpPr/>
          <p:nvPr/>
        </p:nvSpPr>
        <p:spPr>
          <a:xfrm>
            <a:off x="1238232" y="1509713"/>
            <a:ext cx="95250" cy="66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2A583E-C9D3-4266-823C-D5AD80CC86A9}"/>
              </a:ext>
            </a:extLst>
          </p:cNvPr>
          <p:cNvSpPr/>
          <p:nvPr/>
        </p:nvSpPr>
        <p:spPr>
          <a:xfrm>
            <a:off x="3562350" y="1338263"/>
            <a:ext cx="681038" cy="238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유저 편의 기능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DC658-A288-4324-BA90-B0F0BD84888F}"/>
              </a:ext>
            </a:extLst>
          </p:cNvPr>
          <p:cNvSpPr/>
          <p:nvPr/>
        </p:nvSpPr>
        <p:spPr>
          <a:xfrm>
            <a:off x="3562350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공격동작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8ACBF1-7BAD-41AD-820F-B501088D4C40}"/>
              </a:ext>
            </a:extLst>
          </p:cNvPr>
          <p:cNvSpPr/>
          <p:nvPr/>
        </p:nvSpPr>
        <p:spPr>
          <a:xfrm>
            <a:off x="586835" y="2642691"/>
            <a:ext cx="769429" cy="741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이동 조작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5D74B-3DC2-43CD-8FE9-4E6D741C1E6C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D0DB0E-F535-450B-898E-FE65A4A01A1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01DD4-8941-4980-BFA9-D7CE69B8A61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091EF1-95D4-4B9C-815B-AC4D39A9CEC4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5A3773-393D-4491-9ECE-3CD738D6FF06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8B0D04-E2F8-4965-B0B2-0143DBD1BAED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443B66-E092-470A-A2A1-8132641F0E61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7743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02BB6-9766-4756-B55E-C9E3DE40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강화 요소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12121E-9D43-4115-9241-AC5F80C6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 강화 요소에 편의성 기능을 함께 강화하도록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칸수 증가</a:t>
            </a:r>
            <a:r>
              <a:rPr lang="en-US" altLang="ko-KR" dirty="0"/>
              <a:t>, </a:t>
            </a:r>
            <a:r>
              <a:rPr lang="ko-KR" altLang="en-US" dirty="0"/>
              <a:t>상인 판매 아이템 가격 할인율 증가 등등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573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F7AB4-C5BE-44E4-9CA8-1D1D5393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3CC56-CD78-4ABA-81C9-9FC6E504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스테이지 클리어 또는 구조물 시너지 효과 등 게임에 숨겨진 요소나 특정 목표치를 달성한 경우 유저에게 사용가능한 유료재화 또는 게임내 일반 재화를 </a:t>
            </a:r>
            <a:r>
              <a:rPr lang="ko-KR" altLang="en-US" sz="1400" dirty="0" err="1"/>
              <a:t>지금하는</a:t>
            </a:r>
            <a:r>
              <a:rPr lang="ko-KR" altLang="en-US" sz="1400" dirty="0"/>
              <a:t> 시스템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 플레이에 동기부여를 목적으로 사용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04569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텍스트 개체 틀 1">
            <a:extLst>
              <a:ext uri="{FF2B5EF4-FFF2-40B4-BE49-F238E27FC236}">
                <a16:creationId xmlns:a16="http://schemas.microsoft.com/office/drawing/2014/main" id="{FC3BAE2B-BC55-413F-A04C-9225108F71C0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6.  </a:t>
            </a:r>
            <a:r>
              <a:rPr lang="ko-KR" altLang="en-US"/>
              <a:t>전투 예제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B2EC61-6EBD-4E60-86EB-2B250D59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F23E2-004D-4B8A-8834-EBD092915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C8186-43D4-4CF0-8014-63BED33FD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4583" y="-1145541"/>
            <a:ext cx="2301240" cy="60452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1DFC58-4CE7-4D2E-8678-D9B08E1A7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0" name="텍스트 개체 틀 6">
            <a:extLst>
              <a:ext uri="{FF2B5EF4-FFF2-40B4-BE49-F238E27FC236}">
                <a16:creationId xmlns:a16="http://schemas.microsoft.com/office/drawing/2014/main" id="{CA206A7B-4B03-43FF-A5EF-E9E805C12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7">
            <a:extLst>
              <a:ext uri="{FF2B5EF4-FFF2-40B4-BE49-F238E27FC236}">
                <a16:creationId xmlns:a16="http://schemas.microsoft.com/office/drawing/2014/main" id="{25FB2A89-0F6B-4354-BF48-7AD9A215308F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193041"/>
          <a:ext cx="629666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0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스킬 활용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몰려오는 몬스터에게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빠르게 접근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폭탄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을 몬스터에게 설치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3. ‘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시간역행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기술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 빠져나옴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20" marR="146320" marT="73121" marB="731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2547" name="그룹 8">
            <a:extLst>
              <a:ext uri="{FF2B5EF4-FFF2-40B4-BE49-F238E27FC236}">
                <a16:creationId xmlns:a16="http://schemas.microsoft.com/office/drawing/2014/main" id="{3DDEF659-1883-4A56-A0CC-A77709AB0E26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66040"/>
            <a:ext cx="2192020" cy="2509519"/>
            <a:chOff x="399570" y="859909"/>
            <a:chExt cx="2143845" cy="245261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01743-E2F5-4F6A-AB9D-80E0C9C3279E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EF343C-B647-453D-BC84-105E03C63E67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42909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80" dirty="0">
                  <a:latin typeface="+mn-lt"/>
                </a:rPr>
                <a:t>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102E2E-3AA8-41B6-B5F9-068ADACE3698}"/>
                </a:ext>
              </a:extLst>
            </p:cNvPr>
            <p:cNvSpPr/>
            <p:nvPr/>
          </p:nvSpPr>
          <p:spPr>
            <a:xfrm>
              <a:off x="628114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 err="1"/>
                <a:t>대쉬</a:t>
              </a:r>
              <a:endParaRPr lang="ko-KR" altLang="en-US" sz="128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D19265-D0AC-48C5-87D3-EA6AC08DAFDE}"/>
                </a:ext>
              </a:extLst>
            </p:cNvPr>
            <p:cNvSpPr/>
            <p:nvPr/>
          </p:nvSpPr>
          <p:spPr>
            <a:xfrm>
              <a:off x="1703763" y="1180139"/>
              <a:ext cx="635950" cy="6230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80" dirty="0"/>
                <a:t>폭탄</a:t>
              </a:r>
            </a:p>
          </p:txBody>
        </p:sp>
        <p:grpSp>
          <p:nvGrpSpPr>
            <p:cNvPr id="22613" name="그룹 13">
              <a:extLst>
                <a:ext uri="{FF2B5EF4-FFF2-40B4-BE49-F238E27FC236}">
                  <a16:creationId xmlns:a16="http://schemas.microsoft.com/office/drawing/2014/main" id="{A376F6F7-D86F-4C2A-80B4-FB4A2F0C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89D9F36-9075-4796-896D-111ED43E087E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D0765-4C28-4537-8933-0603CB8D30FB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3429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특수기</a:t>
                </a: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6DCB3F6-6374-4AF0-83D6-03E4A3117E27}"/>
                  </a:ext>
                </a:extLst>
              </p:cNvPr>
              <p:cNvSpPr/>
              <p:nvPr/>
            </p:nvSpPr>
            <p:spPr>
              <a:xfrm>
                <a:off x="3104964" y="1359521"/>
                <a:ext cx="1391140" cy="43938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 err="1"/>
                  <a:t>시간역행</a:t>
                </a:r>
                <a:endParaRPr lang="ko-KR" altLang="en-US" sz="1680" dirty="0"/>
              </a:p>
            </p:txBody>
          </p:sp>
        </p:grpSp>
      </p:grpSp>
      <p:grpSp>
        <p:nvGrpSpPr>
          <p:cNvPr id="22548" name="그룹 17">
            <a:extLst>
              <a:ext uri="{FF2B5EF4-FFF2-40B4-BE49-F238E27FC236}">
                <a16:creationId xmlns:a16="http://schemas.microsoft.com/office/drawing/2014/main" id="{93C135F8-14A1-4AFA-BEC6-9AACE027D735}"/>
              </a:ext>
            </a:extLst>
          </p:cNvPr>
          <p:cNvGrpSpPr>
            <a:grpSpLocks/>
          </p:cNvGrpSpPr>
          <p:nvPr/>
        </p:nvGrpSpPr>
        <p:grpSpPr bwMode="auto">
          <a:xfrm>
            <a:off x="1854201" y="91441"/>
            <a:ext cx="4292599" cy="2491741"/>
            <a:chOff x="2892665" y="1044575"/>
            <a:chExt cx="3333173" cy="1933517"/>
          </a:xfrm>
        </p:grpSpPr>
        <p:pic>
          <p:nvPicPr>
            <p:cNvPr id="22602" name="그림 18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6ADDDF7D-7228-4B4C-8287-444BBD44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665" y="1044575"/>
              <a:ext cx="3333173" cy="193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화살표: 왼쪽 19">
              <a:extLst>
                <a:ext uri="{FF2B5EF4-FFF2-40B4-BE49-F238E27FC236}">
                  <a16:creationId xmlns:a16="http://schemas.microsoft.com/office/drawing/2014/main" id="{30905F7A-5756-4564-B47E-247ED807A0C5}"/>
                </a:ext>
              </a:extLst>
            </p:cNvPr>
            <p:cNvSpPr/>
            <p:nvPr/>
          </p:nvSpPr>
          <p:spPr>
            <a:xfrm>
              <a:off x="4316660" y="1752152"/>
              <a:ext cx="640995" cy="289731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121" dirty="0" err="1">
                  <a:solidFill>
                    <a:schemeClr val="tx1"/>
                  </a:solidFill>
                </a:rPr>
                <a:t>대쉬</a:t>
              </a:r>
              <a:endParaRPr lang="ko-KR" altLang="en-US" sz="1121" dirty="0">
                <a:solidFill>
                  <a:schemeClr val="tx1"/>
                </a:solidFill>
              </a:endParaRPr>
            </a:p>
          </p:txBody>
        </p:sp>
        <p:pic>
          <p:nvPicPr>
            <p:cNvPr id="22604" name="그림 20">
              <a:extLst>
                <a:ext uri="{FF2B5EF4-FFF2-40B4-BE49-F238E27FC236}">
                  <a16:creationId xmlns:a16="http://schemas.microsoft.com/office/drawing/2014/main" id="{67CC415F-E105-4B38-9AF3-53E77EAE0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89" y="1444888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&quot;허용 안 됨&quot; 기호 21">
              <a:extLst>
                <a:ext uri="{FF2B5EF4-FFF2-40B4-BE49-F238E27FC236}">
                  <a16:creationId xmlns:a16="http://schemas.microsoft.com/office/drawing/2014/main" id="{7A755E7B-7E21-4FF1-9560-578BBA77BF4D}"/>
                </a:ext>
              </a:extLst>
            </p:cNvPr>
            <p:cNvSpPr/>
            <p:nvPr/>
          </p:nvSpPr>
          <p:spPr>
            <a:xfrm>
              <a:off x="3872895" y="1799455"/>
              <a:ext cx="238647" cy="236516"/>
            </a:xfrm>
            <a:prstGeom prst="noSmoking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6" name="TextBox 22">
              <a:extLst>
                <a:ext uri="{FF2B5EF4-FFF2-40B4-BE49-F238E27FC236}">
                  <a16:creationId xmlns:a16="http://schemas.microsoft.com/office/drawing/2014/main" id="{72E5A137-8FAD-47E4-99CB-B15060CD1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3263" y="1220104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폭탄 설치</a:t>
              </a: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E9D542F7-0646-4D6A-BFC0-138BE827ABAB}"/>
                </a:ext>
              </a:extLst>
            </p:cNvPr>
            <p:cNvSpPr/>
            <p:nvPr/>
          </p:nvSpPr>
          <p:spPr>
            <a:xfrm>
              <a:off x="4010955" y="2104954"/>
              <a:ext cx="1252405" cy="289732"/>
            </a:xfrm>
            <a:prstGeom prst="curved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920">
                <a:solidFill>
                  <a:schemeClr val="tx1"/>
                </a:solidFill>
              </a:endParaRPr>
            </a:p>
          </p:txBody>
        </p:sp>
        <p:sp>
          <p:nvSpPr>
            <p:cNvPr id="22608" name="TextBox 24">
              <a:extLst>
                <a:ext uri="{FF2B5EF4-FFF2-40B4-BE49-F238E27FC236}">
                  <a16:creationId xmlns:a16="http://schemas.microsoft.com/office/drawing/2014/main" id="{D4CFAC33-6F4B-4B92-9944-E4CA5BDF1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129" y="2473267"/>
              <a:ext cx="834483" cy="205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21">
                  <a:latin typeface="맑은 고딕" panose="020B0503020000020004" pitchFamily="50" charset="-127"/>
                </a:rPr>
                <a:t>시간 역행</a:t>
              </a:r>
            </a:p>
          </p:txBody>
        </p:sp>
      </p:grpSp>
      <p:grpSp>
        <p:nvGrpSpPr>
          <p:cNvPr id="22549" name="그룹 25">
            <a:extLst>
              <a:ext uri="{FF2B5EF4-FFF2-40B4-BE49-F238E27FC236}">
                <a16:creationId xmlns:a16="http://schemas.microsoft.com/office/drawing/2014/main" id="{3A6D99DB-850F-4512-986F-50EBAF566AB8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2621280"/>
            <a:ext cx="2192020" cy="2509519"/>
            <a:chOff x="324866" y="2589000"/>
            <a:chExt cx="1436783" cy="1643716"/>
          </a:xfrm>
        </p:grpSpPr>
        <p:grpSp>
          <p:nvGrpSpPr>
            <p:cNvPr id="22593" name="그룹 26">
              <a:extLst>
                <a:ext uri="{FF2B5EF4-FFF2-40B4-BE49-F238E27FC236}">
                  <a16:creationId xmlns:a16="http://schemas.microsoft.com/office/drawing/2014/main" id="{8B7C7BA0-E5BA-471F-A076-6AF4C3272B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866" y="2589000"/>
              <a:ext cx="1436783" cy="1643716"/>
              <a:chOff x="399570" y="859909"/>
              <a:chExt cx="2143845" cy="24526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328320-216D-4F96-B031-8A83DCCF7933}"/>
                  </a:ext>
                </a:extLst>
              </p:cNvPr>
              <p:cNvSpPr/>
              <p:nvPr/>
            </p:nvSpPr>
            <p:spPr>
              <a:xfrm>
                <a:off x="399570" y="1006371"/>
                <a:ext cx="2143845" cy="10599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ECA9BF-E722-43BD-8E17-455EBD6A9591}"/>
                  </a:ext>
                </a:extLst>
              </p:cNvPr>
              <p:cNvSpPr txBox="1"/>
              <p:nvPr/>
            </p:nvSpPr>
            <p:spPr>
              <a:xfrm>
                <a:off x="983350" y="859909"/>
                <a:ext cx="976283" cy="3308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>
                    <a:latin typeface="+mn-lt"/>
                  </a:rPr>
                  <a:t>특수 탄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5B10B2D-E087-4F16-93AF-B84307C70033}"/>
                  </a:ext>
                </a:extLst>
              </p:cNvPr>
              <p:cNvSpPr/>
              <p:nvPr/>
            </p:nvSpPr>
            <p:spPr>
              <a:xfrm>
                <a:off x="759775" y="1306741"/>
                <a:ext cx="1423435" cy="623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00" dirty="0" err="1"/>
                  <a:t>가속탄</a:t>
                </a:r>
                <a:endParaRPr lang="ko-KR" altLang="en-US" sz="800" dirty="0"/>
              </a:p>
            </p:txBody>
          </p:sp>
          <p:grpSp>
            <p:nvGrpSpPr>
              <p:cNvPr id="22598" name="그룹 31">
                <a:extLst>
                  <a:ext uri="{FF2B5EF4-FFF2-40B4-BE49-F238E27FC236}">
                    <a16:creationId xmlns:a16="http://schemas.microsoft.com/office/drawing/2014/main" id="{883F3374-44F9-42FF-9233-BFCC8004D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570" y="2106074"/>
                <a:ext cx="2143845" cy="1206447"/>
                <a:chOff x="2712464" y="860558"/>
                <a:chExt cx="2143845" cy="120644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6E2BF18-2B43-4DC2-9133-6F4C2158E02F}"/>
                    </a:ext>
                  </a:extLst>
                </p:cNvPr>
                <p:cNvSpPr/>
                <p:nvPr/>
              </p:nvSpPr>
              <p:spPr>
                <a:xfrm>
                  <a:off x="2712464" y="1007020"/>
                  <a:ext cx="2143845" cy="10599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68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FD24E6D-B0F6-4F61-9C67-4D8D7EE365C1}"/>
                    </a:ext>
                  </a:extLst>
                </p:cNvPr>
                <p:cNvSpPr txBox="1"/>
                <p:nvPr/>
              </p:nvSpPr>
              <p:spPr>
                <a:xfrm>
                  <a:off x="3296244" y="860558"/>
                  <a:ext cx="976283" cy="3429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 dirty="0">
                      <a:latin typeface="+mn-lt"/>
                    </a:rPr>
                    <a:t>능력치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CEB28AB-4209-4BAC-8116-F79E52620F46}"/>
                    </a:ext>
                  </a:extLst>
                </p:cNvPr>
                <p:cNvSpPr txBox="1"/>
                <p:nvPr/>
              </p:nvSpPr>
              <p:spPr>
                <a:xfrm>
                  <a:off x="3040375" y="1287531"/>
                  <a:ext cx="976281" cy="59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680">
                      <a:latin typeface="+mn-lt"/>
                    </a:rPr>
                    <a:t>이동 속도</a:t>
                  </a:r>
                  <a:endParaRPr lang="ko-KR" altLang="en-US" sz="1680" dirty="0">
                    <a:latin typeface="+mn-lt"/>
                  </a:endParaRPr>
                </a:p>
              </p:txBody>
            </p:sp>
          </p:grpSp>
        </p:grp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CB28C628-56F9-44BE-BB35-DC7D3F2BA1B6}"/>
                </a:ext>
              </a:extLst>
            </p:cNvPr>
            <p:cNvSpPr/>
            <p:nvPr/>
          </p:nvSpPr>
          <p:spPr>
            <a:xfrm>
              <a:off x="1198923" y="3700338"/>
              <a:ext cx="171482" cy="38763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240"/>
            </a:p>
          </p:txBody>
        </p:sp>
      </p:grpSp>
      <p:grpSp>
        <p:nvGrpSpPr>
          <p:cNvPr id="22550" name="그룹 35">
            <a:extLst>
              <a:ext uri="{FF2B5EF4-FFF2-40B4-BE49-F238E27FC236}">
                <a16:creationId xmlns:a16="http://schemas.microsoft.com/office/drawing/2014/main" id="{B91EF8C7-8752-463A-ABAB-73809C13848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2692400"/>
            <a:ext cx="4203701" cy="2438400"/>
            <a:chOff x="1920522" y="2580050"/>
            <a:chExt cx="2899021" cy="1681673"/>
          </a:xfrm>
        </p:grpSpPr>
        <p:pic>
          <p:nvPicPr>
            <p:cNvPr id="22588" name="그림 36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4B0ACC77-E9FD-4F04-88A9-9156C711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2580050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A86CDB9-7B4C-4C4F-A36B-CF0256ECC8DA}"/>
                </a:ext>
              </a:extLst>
            </p:cNvPr>
            <p:cNvSpPr/>
            <p:nvPr/>
          </p:nvSpPr>
          <p:spPr>
            <a:xfrm>
              <a:off x="3158956" y="2989958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90" name="그림 38">
              <a:extLst>
                <a:ext uri="{FF2B5EF4-FFF2-40B4-BE49-F238E27FC236}">
                  <a16:creationId xmlns:a16="http://schemas.microsoft.com/office/drawing/2014/main" id="{231D4006-3D93-4867-B03F-02917CE01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2928222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화살표: 줄무늬가 있는 오른쪽 39">
              <a:extLst>
                <a:ext uri="{FF2B5EF4-FFF2-40B4-BE49-F238E27FC236}">
                  <a16:creationId xmlns:a16="http://schemas.microsoft.com/office/drawing/2014/main" id="{AF82A234-A658-49BF-81DF-2BA7960BF31A}"/>
                </a:ext>
              </a:extLst>
            </p:cNvPr>
            <p:cNvSpPr/>
            <p:nvPr/>
          </p:nvSpPr>
          <p:spPr>
            <a:xfrm>
              <a:off x="4110114" y="3165132"/>
              <a:ext cx="462442" cy="23473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60" dirty="0"/>
                <a:t>이동</a:t>
              </a:r>
            </a:p>
          </p:txBody>
        </p:sp>
        <p:sp>
          <p:nvSpPr>
            <p:cNvPr id="22592" name="TextBox 40">
              <a:extLst>
                <a:ext uri="{FF2B5EF4-FFF2-40B4-BE49-F238E27FC236}">
                  <a16:creationId xmlns:a16="http://schemas.microsoft.com/office/drawing/2014/main" id="{C4F527E3-AA57-4226-9B8A-1A0B39298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5495" y="2828331"/>
              <a:ext cx="572717" cy="267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960">
                  <a:latin typeface="맑은 고딕" panose="020B0503020000020004" pitchFamily="50" charset="-127"/>
                </a:rPr>
                <a:t>이동 속도 상승</a:t>
              </a:r>
            </a:p>
          </p:txBody>
        </p: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086BC8A-0E3A-4210-B58E-6B3317D92C1D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2992121"/>
          <a:ext cx="6296660" cy="1780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51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스텟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활용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이동 속도를 통해 공격을 회피하면서 몬스터를 공격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13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무기로 한번에 처치</a:t>
                      </a:r>
                    </a:p>
                  </a:txBody>
                  <a:tcPr marL="146320" marR="146320" marT="73172" marB="731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561" name="그룹 42">
            <a:extLst>
              <a:ext uri="{FF2B5EF4-FFF2-40B4-BE49-F238E27FC236}">
                <a16:creationId xmlns:a16="http://schemas.microsoft.com/office/drawing/2014/main" id="{76167A28-45A6-46F8-9AD7-49F86BD6BCC7}"/>
              </a:ext>
            </a:extLst>
          </p:cNvPr>
          <p:cNvGrpSpPr>
            <a:grpSpLocks/>
          </p:cNvGrpSpPr>
          <p:nvPr/>
        </p:nvGrpSpPr>
        <p:grpSpPr bwMode="auto">
          <a:xfrm>
            <a:off x="-698498" y="5120640"/>
            <a:ext cx="2192020" cy="2509521"/>
            <a:chOff x="399570" y="859909"/>
            <a:chExt cx="2143845" cy="245261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1744D6-5D3A-4F55-BE60-C504EFA5CA66}"/>
                </a:ext>
              </a:extLst>
            </p:cNvPr>
            <p:cNvSpPr/>
            <p:nvPr/>
          </p:nvSpPr>
          <p:spPr>
            <a:xfrm>
              <a:off x="399570" y="1006371"/>
              <a:ext cx="2143845" cy="10599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8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E0624C-F70C-46D0-939E-E5EFEFF540ED}"/>
                </a:ext>
              </a:extLst>
            </p:cNvPr>
            <p:cNvSpPr txBox="1"/>
            <p:nvPr/>
          </p:nvSpPr>
          <p:spPr>
            <a:xfrm>
              <a:off x="983350" y="859909"/>
              <a:ext cx="976283" cy="330877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>
                  <a:latin typeface="+mn-lt"/>
                </a:rPr>
                <a:t>룸 배치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DAEAD311-1B06-4523-B4EC-9937B33FDE65}"/>
                </a:ext>
              </a:extLst>
            </p:cNvPr>
            <p:cNvSpPr/>
            <p:nvPr/>
          </p:nvSpPr>
          <p:spPr>
            <a:xfrm>
              <a:off x="759775" y="1306741"/>
              <a:ext cx="1423435" cy="6230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759" dirty="0"/>
                <a:t>화약통</a:t>
              </a:r>
              <a:endParaRPr lang="ko-KR" altLang="en-US" sz="1600" dirty="0"/>
            </a:p>
          </p:txBody>
        </p:sp>
        <p:grpSp>
          <p:nvGrpSpPr>
            <p:cNvPr id="22584" name="그룹 46">
              <a:extLst>
                <a:ext uri="{FF2B5EF4-FFF2-40B4-BE49-F238E27FC236}">
                  <a16:creationId xmlns:a16="http://schemas.microsoft.com/office/drawing/2014/main" id="{546275A4-4CEE-48A9-A431-D990545FA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570" y="2106074"/>
              <a:ext cx="2143845" cy="1206447"/>
              <a:chOff x="2712464" y="860558"/>
              <a:chExt cx="2143845" cy="120644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27119C1-56D1-4EDA-9BF4-BC8AA769AACA}"/>
                  </a:ext>
                </a:extLst>
              </p:cNvPr>
              <p:cNvSpPr/>
              <p:nvPr/>
            </p:nvSpPr>
            <p:spPr>
              <a:xfrm>
                <a:off x="2712464" y="1007020"/>
                <a:ext cx="2143845" cy="1059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68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A3E34D-F02A-4C0A-A888-FFA960364F93}"/>
                  </a:ext>
                </a:extLst>
              </p:cNvPr>
              <p:cNvSpPr txBox="1"/>
              <p:nvPr/>
            </p:nvSpPr>
            <p:spPr>
              <a:xfrm>
                <a:off x="3296244" y="860558"/>
                <a:ext cx="976283" cy="258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21" dirty="0">
                    <a:latin typeface="+mn-lt"/>
                  </a:rPr>
                  <a:t>유저 경험</a:t>
                </a:r>
                <a:endParaRPr lang="ko-KR" altLang="en-US" sz="1680" dirty="0"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7F2DAF2-C7AF-4872-8370-7B94BA708DD6}"/>
                  </a:ext>
                </a:extLst>
              </p:cNvPr>
              <p:cNvSpPr txBox="1"/>
              <p:nvPr/>
            </p:nvSpPr>
            <p:spPr>
              <a:xfrm>
                <a:off x="2941009" y="1138589"/>
                <a:ext cx="1711598" cy="5955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latin typeface="+mn-lt"/>
                  </a:rPr>
                  <a:t>화약통을 건드리면 터진다</a:t>
                </a:r>
              </a:p>
            </p:txBody>
          </p:sp>
        </p:grpSp>
      </p:grpSp>
      <p:grpSp>
        <p:nvGrpSpPr>
          <p:cNvPr id="22562" name="그룹 50">
            <a:extLst>
              <a:ext uri="{FF2B5EF4-FFF2-40B4-BE49-F238E27FC236}">
                <a16:creationId xmlns:a16="http://schemas.microsoft.com/office/drawing/2014/main" id="{243C0927-FFEE-4F89-9347-0BDDE5AED70D}"/>
              </a:ext>
            </a:extLst>
          </p:cNvPr>
          <p:cNvGrpSpPr>
            <a:grpSpLocks/>
          </p:cNvGrpSpPr>
          <p:nvPr/>
        </p:nvGrpSpPr>
        <p:grpSpPr bwMode="auto">
          <a:xfrm>
            <a:off x="1854202" y="5234942"/>
            <a:ext cx="4203701" cy="2438400"/>
            <a:chOff x="1920522" y="4261723"/>
            <a:chExt cx="2899021" cy="1681673"/>
          </a:xfrm>
        </p:grpSpPr>
        <p:pic>
          <p:nvPicPr>
            <p:cNvPr id="22578" name="그림 51" descr="건물, 회로, 하얀색, 컴퓨터이(가) 표시된 사진&#10;&#10;자동 생성된 설명">
              <a:extLst>
                <a:ext uri="{FF2B5EF4-FFF2-40B4-BE49-F238E27FC236}">
                  <a16:creationId xmlns:a16="http://schemas.microsoft.com/office/drawing/2014/main" id="{EA43E361-948C-4F94-B7A0-35973EB0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522" y="4261723"/>
              <a:ext cx="2899021" cy="168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화살표: 왼쪽 52">
              <a:extLst>
                <a:ext uri="{FF2B5EF4-FFF2-40B4-BE49-F238E27FC236}">
                  <a16:creationId xmlns:a16="http://schemas.microsoft.com/office/drawing/2014/main" id="{7F7CD11E-E379-498B-83B4-F14F7A263A23}"/>
                </a:ext>
              </a:extLst>
            </p:cNvPr>
            <p:cNvSpPr/>
            <p:nvPr/>
          </p:nvSpPr>
          <p:spPr>
            <a:xfrm rot="1449108">
              <a:off x="3236030" y="4536746"/>
              <a:ext cx="558783" cy="662159"/>
            </a:xfrm>
            <a:prstGeom prst="leftArrow">
              <a:avLst>
                <a:gd name="adj1" fmla="val 50000"/>
                <a:gd name="adj2" fmla="val 334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</a:rPr>
                <a:t>원거리 공격</a:t>
              </a:r>
            </a:p>
          </p:txBody>
        </p:sp>
        <p:pic>
          <p:nvPicPr>
            <p:cNvPr id="22580" name="그림 53">
              <a:extLst>
                <a:ext uri="{FF2B5EF4-FFF2-40B4-BE49-F238E27FC236}">
                  <a16:creationId xmlns:a16="http://schemas.microsoft.com/office/drawing/2014/main" id="{3FBE8C11-3EBC-46C9-9D1B-2F3F4B3E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896" y="4609895"/>
              <a:ext cx="411894" cy="702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3DE0229E-C2DA-4313-8C02-FDAEDB2E7761}"/>
              </a:ext>
            </a:extLst>
          </p:cNvPr>
          <p:cNvGraphicFramePr>
            <a:graphicFrameLocks noGrp="1"/>
          </p:cNvGraphicFramePr>
          <p:nvPr/>
        </p:nvGraphicFramePr>
        <p:xfrm>
          <a:off x="6492242" y="5420360"/>
          <a:ext cx="6296660" cy="202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0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룸 구조물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유저 경험 활용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130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유저 경험을 통해 화약통을 근접무기로 공격하면 데미지를 받음을 암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05"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원거리 무기로 화약통을 공격해 한번에 몬스터를 처치</a:t>
                      </a:r>
                    </a:p>
                  </a:txBody>
                  <a:tcPr marL="146320" marR="146320" marT="73122" marB="73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9CABD5-3255-4400-95EA-7DEB11DB2442}"/>
              </a:ext>
            </a:extLst>
          </p:cNvPr>
          <p:cNvSpPr/>
          <p:nvPr/>
        </p:nvSpPr>
        <p:spPr>
          <a:xfrm>
            <a:off x="-751840" y="9398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8E402D-FA2B-46CE-BE18-ADD3440D32BF}"/>
              </a:ext>
            </a:extLst>
          </p:cNvPr>
          <p:cNvSpPr/>
          <p:nvPr/>
        </p:nvSpPr>
        <p:spPr>
          <a:xfrm>
            <a:off x="-751840" y="265176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D7DED7-EBCD-4E9D-9F52-413E7B3374B2}"/>
              </a:ext>
            </a:extLst>
          </p:cNvPr>
          <p:cNvSpPr/>
          <p:nvPr/>
        </p:nvSpPr>
        <p:spPr>
          <a:xfrm>
            <a:off x="-751840" y="5168903"/>
            <a:ext cx="13728701" cy="25349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EE3ADA-EBDC-402A-B295-E485A5182B52}"/>
              </a:ext>
            </a:extLst>
          </p:cNvPr>
          <p:cNvSpPr/>
          <p:nvPr/>
        </p:nvSpPr>
        <p:spPr>
          <a:xfrm>
            <a:off x="3253742" y="5554980"/>
            <a:ext cx="355600" cy="7696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759" dirty="0"/>
              <a:t>화약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텍스트 개체 틀 1">
            <a:extLst>
              <a:ext uri="{FF2B5EF4-FFF2-40B4-BE49-F238E27FC236}">
                <a16:creationId xmlns:a16="http://schemas.microsoft.com/office/drawing/2014/main" id="{6C5ABCB9-12D1-4B9D-8352-1F2C8B2B706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7.  </a:t>
            </a:r>
            <a:r>
              <a:rPr lang="ko-KR" altLang="en-US"/>
              <a:t>플레이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9D56B-C7BB-49E6-887B-F3F34A71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FF5486-BD9C-45D7-8B56-3ECA45A6A0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D4930C-C3C2-43FA-9BCC-D22755605F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E20DC44-6080-4D58-92B5-C2D907F4F3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2B65D5D2-9B30-42DB-BD10-E386354F39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3559" name="그룹 7">
            <a:extLst>
              <a:ext uri="{FF2B5EF4-FFF2-40B4-BE49-F238E27FC236}">
                <a16:creationId xmlns:a16="http://schemas.microsoft.com/office/drawing/2014/main" id="{A4E2A88B-20EF-42B3-ACF0-DDF7117DB945}"/>
              </a:ext>
            </a:extLst>
          </p:cNvPr>
          <p:cNvGrpSpPr>
            <a:grpSpLocks/>
          </p:cNvGrpSpPr>
          <p:nvPr/>
        </p:nvGrpSpPr>
        <p:grpSpPr bwMode="auto">
          <a:xfrm>
            <a:off x="-787399" y="-76200"/>
            <a:ext cx="7408402" cy="7821006"/>
            <a:chOff x="292100" y="985837"/>
            <a:chExt cx="4630312" cy="4888845"/>
          </a:xfrm>
        </p:grpSpPr>
        <p:grpSp>
          <p:nvGrpSpPr>
            <p:cNvPr id="23579" name="그룹 8">
              <a:extLst>
                <a:ext uri="{FF2B5EF4-FFF2-40B4-BE49-F238E27FC236}">
                  <a16:creationId xmlns:a16="http://schemas.microsoft.com/office/drawing/2014/main" id="{B2D17562-D32E-4A89-B224-7082316F8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31" y="985837"/>
              <a:ext cx="4094969" cy="4351338"/>
              <a:chOff x="477031" y="985837"/>
              <a:chExt cx="4094969" cy="4351338"/>
            </a:xfrm>
          </p:grpSpPr>
          <p:pic>
            <p:nvPicPr>
              <p:cNvPr id="23583" name="내용 개체 틀 79">
                <a:extLst>
                  <a:ext uri="{FF2B5EF4-FFF2-40B4-BE49-F238E27FC236}">
                    <a16:creationId xmlns:a16="http://schemas.microsoft.com/office/drawing/2014/main" id="{B593C37A-AC44-45E7-98B2-092E783D18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31" y="985837"/>
                <a:ext cx="4094969" cy="4351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5440BCD-B860-45F8-81DA-9B8E717625AF}"/>
                  </a:ext>
                </a:extLst>
              </p:cNvPr>
              <p:cNvCxnSpPr/>
              <p:nvPr/>
            </p:nvCxnSpPr>
            <p:spPr>
              <a:xfrm>
                <a:off x="1925659" y="4086679"/>
                <a:ext cx="373067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85" name="TextBox 14">
                <a:extLst>
                  <a:ext uri="{FF2B5EF4-FFF2-40B4-BE49-F238E27FC236}">
                    <a16:creationId xmlns:a16="http://schemas.microsoft.com/office/drawing/2014/main" id="{C46EA259-7B79-484D-83CA-9DAB23350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8961" y="3757658"/>
                <a:ext cx="397951" cy="22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759" b="1">
                    <a:latin typeface="맑은 고딕" panose="020B0503020000020004" pitchFamily="50" charset="-127"/>
                  </a:rPr>
                  <a:t>대량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5BDD8-43D1-49FA-B6E3-0B781A88BC2A}"/>
                </a:ext>
              </a:extLst>
            </p:cNvPr>
            <p:cNvSpPr txBox="1"/>
            <p:nvPr/>
          </p:nvSpPr>
          <p:spPr>
            <a:xfrm>
              <a:off x="2346352" y="5655359"/>
              <a:ext cx="2381693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2) </a:t>
              </a:r>
              <a:r>
                <a:rPr lang="ko-KR" altLang="en-US" sz="1680" dirty="0">
                  <a:latin typeface="+mn-lt"/>
                </a:rPr>
                <a:t>축적된 제화 </a:t>
              </a:r>
              <a:r>
                <a:rPr lang="en-US" altLang="ko-KR" sz="1680" dirty="0">
                  <a:latin typeface="+mn-lt"/>
                </a:rPr>
                <a:t>+ </a:t>
              </a:r>
              <a:r>
                <a:rPr lang="ko-KR" altLang="en-US" sz="1680" dirty="0">
                  <a:latin typeface="+mn-lt"/>
                </a:rPr>
                <a:t>보스 클리어 보상 재화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974F21-C4FA-46F0-A99D-20E53890EDAE}"/>
                </a:ext>
              </a:extLst>
            </p:cNvPr>
            <p:cNvSpPr txBox="1"/>
            <p:nvPr/>
          </p:nvSpPr>
          <p:spPr>
            <a:xfrm>
              <a:off x="2346352" y="5401322"/>
              <a:ext cx="2576060" cy="2193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dirty="0">
                  <a:latin typeface="+mn-lt"/>
                </a:rPr>
                <a:t>1) </a:t>
              </a:r>
              <a:r>
                <a:rPr lang="ko-KR" altLang="en-US" sz="1680" dirty="0">
                  <a:latin typeface="+mn-lt"/>
                </a:rPr>
                <a:t>축적된 재화 </a:t>
              </a:r>
              <a:r>
                <a:rPr lang="en-US" altLang="ko-KR" sz="1680" dirty="0">
                  <a:latin typeface="+mn-lt"/>
                </a:rPr>
                <a:t>/ (</a:t>
              </a:r>
              <a:r>
                <a:rPr lang="ko-KR" altLang="en-US" sz="1680" dirty="0">
                  <a:latin typeface="+mn-lt"/>
                </a:rPr>
                <a:t>전체 룸 개수 </a:t>
              </a:r>
              <a:r>
                <a:rPr lang="en-US" altLang="ko-KR" sz="1680" dirty="0">
                  <a:latin typeface="+mn-lt"/>
                </a:rPr>
                <a:t>– </a:t>
              </a:r>
              <a:r>
                <a:rPr lang="ko-KR" altLang="en-US" sz="1680" dirty="0">
                  <a:latin typeface="+mn-lt"/>
                </a:rPr>
                <a:t>클리어 룸</a:t>
              </a:r>
              <a:r>
                <a:rPr lang="en-US" altLang="ko-KR" sz="1680" dirty="0">
                  <a:latin typeface="+mn-lt"/>
                </a:rPr>
                <a:t>)</a:t>
              </a:r>
              <a:endParaRPr lang="ko-KR" altLang="en-US" sz="1680" dirty="0">
                <a:latin typeface="+mn-lt"/>
              </a:endParaRPr>
            </a:p>
          </p:txBody>
        </p:sp>
        <p:sp>
          <p:nvSpPr>
            <p:cNvPr id="23582" name="TextBox 11">
              <a:extLst>
                <a:ext uri="{FF2B5EF4-FFF2-40B4-BE49-F238E27FC236}">
                  <a16:creationId xmlns:a16="http://schemas.microsoft.com/office/drawing/2014/main" id="{58B83553-471E-4F87-B3EB-1EC47CD63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00" y="2031478"/>
              <a:ext cx="1357762" cy="24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920">
                  <a:latin typeface="맑은 고딕" panose="020B0503020000020004" pitchFamily="50" charset="-127"/>
                </a:rPr>
                <a:t>휘발 성 스텟 소멸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2AEC0894-CC64-4E85-A13E-26CD0DF0792D}"/>
              </a:ext>
            </a:extLst>
          </p:cNvPr>
          <p:cNvGraphicFramePr>
            <a:graphicFrameLocks noGrp="1"/>
          </p:cNvGraphicFramePr>
          <p:nvPr/>
        </p:nvGraphicFramePr>
        <p:xfrm>
          <a:off x="6804660" y="1226822"/>
          <a:ext cx="5849618" cy="55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36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 클리어 시 유저 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3062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선택지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모든 챕터를 클리어한 경우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두 가지 선택지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를 유저가 고르도록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돌아갈지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돌아 갈지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미래로 가는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 기록이 사라짐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 성장치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수집 완성도 등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616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과거로 갈 경우 캐릭터 육성 정도와 획득 무기는 남겨두고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재화만 사라지고 다시 플레이를 시작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1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회차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플레이에 대한 유저의 선택을 게임에 반영하기 위한 장치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엔딩은 보았지만 다른 컨텐츠를 완성하기 위해 과거로 갈 수 있고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다시 처음부터 플레이하기 위해 미래로 갈 수 있음</a:t>
                      </a:r>
                    </a:p>
                  </a:txBody>
                  <a:tcPr marL="146291" marR="146291" marT="73154" marB="731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제목 2">
            <a:extLst>
              <a:ext uri="{FF2B5EF4-FFF2-40B4-BE49-F238E27FC236}">
                <a16:creationId xmlns:a16="http://schemas.microsoft.com/office/drawing/2014/main" id="{CCC143EB-7A53-4FDF-AAD8-940041187026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1">
            <a:extLst>
              <a:ext uri="{FF2B5EF4-FFF2-40B4-BE49-F238E27FC236}">
                <a16:creationId xmlns:a16="http://schemas.microsoft.com/office/drawing/2014/main" id="{98EA2293-09BA-4E4B-8D5A-8017745A6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8.  </a:t>
            </a:r>
            <a:r>
              <a:rPr lang="ko-KR" altLang="en-US"/>
              <a:t>던전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89637B-2BF8-4AEC-ADAA-0EDBD9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20A40-3C86-4735-A73D-C7EBF4641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08E043-7B29-45A8-A974-4E43FB389E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94E90A-2F05-481C-BA2B-46096B53C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EB9B0C79-FE31-4D4B-919B-CF4A7DE1B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2D96290B-8D63-47DF-9D4D-230EC5BA0CF4}"/>
              </a:ext>
            </a:extLst>
          </p:cNvPr>
          <p:cNvGrpSpPr>
            <a:grpSpLocks/>
          </p:cNvGrpSpPr>
          <p:nvPr/>
        </p:nvGrpSpPr>
        <p:grpSpPr bwMode="auto">
          <a:xfrm>
            <a:off x="7477760" y="528322"/>
            <a:ext cx="4249421" cy="4384039"/>
            <a:chOff x="1124125" y="2692866"/>
            <a:chExt cx="2439691" cy="2516697"/>
          </a:xfrm>
        </p:grpSpPr>
        <p:grpSp>
          <p:nvGrpSpPr>
            <p:cNvPr id="24602" name="그룹 8">
              <a:extLst>
                <a:ext uri="{FF2B5EF4-FFF2-40B4-BE49-F238E27FC236}">
                  <a16:creationId xmlns:a16="http://schemas.microsoft.com/office/drawing/2014/main" id="{ED70EF09-8EA8-4655-8167-12955E963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918" y="2820988"/>
              <a:ext cx="2152651" cy="2290642"/>
              <a:chOff x="685799" y="1142081"/>
              <a:chExt cx="2152651" cy="2290642"/>
            </a:xfrm>
          </p:grpSpPr>
          <p:pic>
            <p:nvPicPr>
              <p:cNvPr id="24604" name="그림 10" descr="모니터, 시계, 검은색, 탑재이(가) 표시된 사진&#10;&#10;자동 생성된 설명">
                <a:extLst>
                  <a:ext uri="{FF2B5EF4-FFF2-40B4-BE49-F238E27FC236}">
                    <a16:creationId xmlns:a16="http://schemas.microsoft.com/office/drawing/2014/main" id="{5B90A543-5F5C-49A3-A8C8-30B1FE61A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29747"/>
              <a:stretch>
                <a:fillRect/>
              </a:stretch>
            </p:blipFill>
            <p:spPr bwMode="auto">
              <a:xfrm>
                <a:off x="685799" y="1142081"/>
                <a:ext cx="2152651" cy="229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26FEC7C6-9172-428A-93F4-0898C4A1C9E6}"/>
                  </a:ext>
                </a:extLst>
              </p:cNvPr>
              <p:cNvCxnSpPr/>
              <p:nvPr/>
            </p:nvCxnSpPr>
            <p:spPr>
              <a:xfrm>
                <a:off x="1757414" y="1305581"/>
                <a:ext cx="0" cy="10352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D50BDFFB-409F-48D8-805E-568E790C2A78}"/>
                  </a:ext>
                </a:extLst>
              </p:cNvPr>
              <p:cNvCxnSpPr/>
              <p:nvPr/>
            </p:nvCxnSpPr>
            <p:spPr>
              <a:xfrm flipH="1">
                <a:off x="1128898" y="1581164"/>
                <a:ext cx="628516" cy="1239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58ABD7C0-F784-4675-9A6C-5CDC3D4F52FE}"/>
                  </a:ext>
                </a:extLst>
              </p:cNvPr>
              <p:cNvCxnSpPr/>
              <p:nvPr/>
            </p:nvCxnSpPr>
            <p:spPr>
              <a:xfrm>
                <a:off x="1366597" y="1795506"/>
                <a:ext cx="977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곱하기 기호 14">
                <a:extLst>
                  <a:ext uri="{FF2B5EF4-FFF2-40B4-BE49-F238E27FC236}">
                    <a16:creationId xmlns:a16="http://schemas.microsoft.com/office/drawing/2014/main" id="{95867A43-4994-4333-93AE-A0DDDBC7676E}"/>
                  </a:ext>
                </a:extLst>
              </p:cNvPr>
              <p:cNvSpPr/>
              <p:nvPr/>
            </p:nvSpPr>
            <p:spPr>
              <a:xfrm>
                <a:off x="1366597" y="1696355"/>
                <a:ext cx="75830" cy="207052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6835968C-E7BA-442A-80E0-2CF4AA5ABBC2}"/>
                  </a:ext>
                </a:extLst>
              </p:cNvPr>
              <p:cNvCxnSpPr/>
              <p:nvPr/>
            </p:nvCxnSpPr>
            <p:spPr>
              <a:xfrm>
                <a:off x="1128898" y="1847998"/>
                <a:ext cx="559977" cy="1399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4C526AA9-38E5-4765-A893-3EA194822D8A}"/>
                  </a:ext>
                </a:extLst>
              </p:cNvPr>
              <p:cNvCxnSpPr/>
              <p:nvPr/>
            </p:nvCxnSpPr>
            <p:spPr>
              <a:xfrm>
                <a:off x="1757414" y="3104889"/>
                <a:ext cx="0" cy="1268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97C7E-C3B4-474D-986C-BA5B35EB1A4A}"/>
                </a:ext>
              </a:extLst>
            </p:cNvPr>
            <p:cNvSpPr/>
            <p:nvPr/>
          </p:nvSpPr>
          <p:spPr>
            <a:xfrm>
              <a:off x="1124125" y="2692866"/>
              <a:ext cx="2439691" cy="25166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18" name="표 29">
            <a:extLst>
              <a:ext uri="{FF2B5EF4-FFF2-40B4-BE49-F238E27FC236}">
                <a16:creationId xmlns:a16="http://schemas.microsoft.com/office/drawing/2014/main" id="{81CC9761-7BF8-4C0F-8DD3-FD6AEFA626A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61282"/>
          <a:ext cx="13731240" cy="229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29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게임 내부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챕터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챕터는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스테이지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다수의 룸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으로 구성됨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사망 시 해당 스테이지의 처음으로 이동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총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5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종의 룸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랜덤으로 배치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되는 룸들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유저가 플레이 했던 룸을 기준으로 </a:t>
                      </a:r>
                      <a:r>
                        <a:rPr lang="en-US" altLang="ko-KR" sz="1900" b="1" dirty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개의 다음 룸들 중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유저가 원하는 룸을 </a:t>
                      </a: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선택해 진행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됨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일정 룸을 진행하면 고정적으로 스테이지 보스 룸이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03" marB="7310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E82DA-674B-4C68-B568-A0CBD941DE39}"/>
              </a:ext>
            </a:extLst>
          </p:cNvPr>
          <p:cNvSpPr/>
          <p:nvPr/>
        </p:nvSpPr>
        <p:spPr>
          <a:xfrm>
            <a:off x="835661" y="739143"/>
            <a:ext cx="1270000" cy="39954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챕터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37591-FFBB-412C-AFBC-D8E578E13771}"/>
              </a:ext>
            </a:extLst>
          </p:cNvPr>
          <p:cNvSpPr/>
          <p:nvPr/>
        </p:nvSpPr>
        <p:spPr>
          <a:xfrm>
            <a:off x="2105662" y="739143"/>
            <a:ext cx="2608579" cy="98805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1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42576-900D-4F2B-97E0-EF8F30D9E60A}"/>
              </a:ext>
            </a:extLst>
          </p:cNvPr>
          <p:cNvSpPr/>
          <p:nvPr/>
        </p:nvSpPr>
        <p:spPr>
          <a:xfrm>
            <a:off x="2105662" y="1714501"/>
            <a:ext cx="2608579" cy="10058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2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D938E-75F6-4E7C-AF43-01A4D05EBFCF}"/>
              </a:ext>
            </a:extLst>
          </p:cNvPr>
          <p:cNvSpPr/>
          <p:nvPr/>
        </p:nvSpPr>
        <p:spPr>
          <a:xfrm>
            <a:off x="2105662" y="2720343"/>
            <a:ext cx="2608579" cy="100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3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45F90-D325-46A6-8845-5A1827B7180F}"/>
              </a:ext>
            </a:extLst>
          </p:cNvPr>
          <p:cNvSpPr/>
          <p:nvPr/>
        </p:nvSpPr>
        <p:spPr>
          <a:xfrm>
            <a:off x="2105662" y="3723641"/>
            <a:ext cx="2608579" cy="1010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240" dirty="0">
                <a:solidFill>
                  <a:schemeClr val="tx1"/>
                </a:solidFill>
              </a:rPr>
              <a:t>4 </a:t>
            </a:r>
            <a:r>
              <a:rPr lang="ko-KR" altLang="en-US" sz="2240" dirty="0">
                <a:solidFill>
                  <a:schemeClr val="tx1"/>
                </a:solidFill>
              </a:rPr>
              <a:t>스테이지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FBB7AAE-D5B2-474B-9839-C749E0C7B2AF}"/>
              </a:ext>
            </a:extLst>
          </p:cNvPr>
          <p:cNvSpPr/>
          <p:nvPr/>
        </p:nvSpPr>
        <p:spPr>
          <a:xfrm>
            <a:off x="25400" y="739143"/>
            <a:ext cx="698501" cy="3995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4598" name="TextBox 24">
            <a:extLst>
              <a:ext uri="{FF2B5EF4-FFF2-40B4-BE49-F238E27FC236}">
                <a16:creationId xmlns:a16="http://schemas.microsoft.com/office/drawing/2014/main" id="{160C3BCF-AC3F-44AC-8771-F94834931EF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864358" y="2341802"/>
            <a:ext cx="364236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2240">
                <a:latin typeface="맑은 고딕" panose="020B0503020000020004" pitchFamily="50" charset="-127"/>
              </a:rPr>
              <a:t>기본 챕터 진행 흐름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B20759-255A-4DC5-8E8A-F8CBCFD92C4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714242" y="1234443"/>
            <a:ext cx="2763520" cy="2489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2">
            <a:extLst>
              <a:ext uri="{FF2B5EF4-FFF2-40B4-BE49-F238E27FC236}">
                <a16:creationId xmlns:a16="http://schemas.microsoft.com/office/drawing/2014/main" id="{8C1377B7-B1FF-4F8E-B12F-1F4DB2C2BAE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1">
            <a:extLst>
              <a:ext uri="{FF2B5EF4-FFF2-40B4-BE49-F238E27FC236}">
                <a16:creationId xmlns:a16="http://schemas.microsoft.com/office/drawing/2014/main" id="{C5398F39-1800-4D33-A117-64554FEC6D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11. </a:t>
            </a:r>
            <a:r>
              <a:rPr lang="ko-KR" altLang="en-US"/>
              <a:t>스토리텔링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F425BC8-CD4D-41CD-AA9F-23ECFB2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BA7080-09B4-4B3A-AB94-0E4F2A541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2399A3-9DCB-48F5-BB94-F1EE18B21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1A9B62-E0CB-48E4-8621-E8B89F44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B8E3430-319F-403F-A3B4-2210A0393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0896BFA-B1EB-451F-9CD6-4CD1B9292653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0"/>
          <a:ext cx="13731244" cy="6642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2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6716"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900" dirty="0"/>
                    </a:p>
                  </a:txBody>
                  <a:tcPr marL="146304" marR="146304" marT="73164" marB="73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16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텍스트와 함께 사용되어 게임 내 스토리를 보다 정확하게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캐릭터 리소스 활용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텍스트를 활용한 캐릭터 대사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주요 메인 스토리를 유저에게 전달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게임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TIP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BGM,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효과음을 통한 현장감 조성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</a:t>
                      </a:r>
                      <a:r>
                        <a:rPr lang="en-US" altLang="ko-KR" sz="1300" dirty="0"/>
                        <a:t>BGM, </a:t>
                      </a:r>
                      <a:r>
                        <a:rPr lang="ko-KR" altLang="en-US" sz="1300" dirty="0"/>
                        <a:t>공간 효과음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타격음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정리 상호작용 음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게임 정보</a:t>
                      </a:r>
                      <a:r>
                        <a:rPr lang="en-US" altLang="ko-KR" sz="14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피드백 등에 집중할 수 있도록 하는 진동 특수 효과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3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말 풍선을 이용해 캐릭터의 대사를 표현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주 스토리 전달 방식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아래에 텍스트 칸을 통해 스토리 전달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게임 플레이 중에 화면에 짧은 글로 유저에게 정보 전달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몬스터와 캐릭터 소리 연출 다르게</a:t>
                      </a:r>
                      <a:endParaRPr lang="en-US" altLang="ko-KR" sz="1300" dirty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300" dirty="0"/>
                        <a:t>캐릭터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기합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몬스터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포효</a:t>
                      </a:r>
                      <a:endParaRPr lang="en-US" altLang="ko-KR" sz="13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300" dirty="0"/>
                        <a:t>장소에 맞는 소리 연출 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- </a:t>
                      </a:r>
                      <a:r>
                        <a:rPr lang="ko-KR" altLang="en-US" sz="1300" dirty="0"/>
                        <a:t>실험실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물방울 소리 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공장 </a:t>
                      </a:r>
                      <a:r>
                        <a:rPr lang="en-US" altLang="ko-KR" sz="1300" dirty="0"/>
                        <a:t>: </a:t>
                      </a:r>
                      <a:r>
                        <a:rPr lang="ko-KR" altLang="en-US" sz="1300" dirty="0"/>
                        <a:t>증기 소리</a:t>
                      </a:r>
                      <a:endParaRPr lang="en-US" altLang="ko-KR" sz="1300" dirty="0"/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일반 공격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스킬 공격 </a:t>
                      </a:r>
                      <a:r>
                        <a:rPr lang="ko-KR" altLang="en-US" sz="1300" dirty="0" err="1"/>
                        <a:t>타격음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체력이 일정 치수 이하로 내려갈 시 경고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사망 시 피드백 효과 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7886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메인 스토리 전달 방식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가장 보편화된 스토리텔링 방식으로 유저 또한 거부감 없이 받아 들일 수 있음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적절한 </a:t>
                      </a:r>
                      <a:r>
                        <a:rPr lang="ko-KR" altLang="en-US" sz="1400" dirty="0" err="1"/>
                        <a:t>스킵</a:t>
                      </a:r>
                      <a:r>
                        <a:rPr lang="ko-KR" altLang="en-US" sz="1400" dirty="0"/>
                        <a:t> 버튼이 필요</a:t>
                      </a:r>
                      <a:endParaRPr lang="en-US" altLang="ko-KR" sz="14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튜토리얼의 경우 캐릭터를 움직여 애니메이션으로 연출할 계획</a:t>
                      </a: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적절한 상황에 특수 효과 사용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스토리와 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캐릭터 일러스트 만으로 부족한 몰입도 보완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유저가 스토리를 포함한 게임 속 세계에 몰입할 수 있도록 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64" marB="731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680" name="그림 8">
            <a:extLst>
              <a:ext uri="{FF2B5EF4-FFF2-40B4-BE49-F238E27FC236}">
                <a16:creationId xmlns:a16="http://schemas.microsoft.com/office/drawing/2014/main" id="{B09487F9-72E3-4E43-9FE7-D4F25D81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62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그림 9">
            <a:extLst>
              <a:ext uri="{FF2B5EF4-FFF2-40B4-BE49-F238E27FC236}">
                <a16:creationId xmlns:a16="http://schemas.microsoft.com/office/drawing/2014/main" id="{F52EC2AF-C846-43D3-9D1B-DF7742909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420" y="764540"/>
            <a:ext cx="173736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0BC32A6-82F4-4520-8D91-5C7D364F68AF}"/>
              </a:ext>
            </a:extLst>
          </p:cNvPr>
          <p:cNvSpPr/>
          <p:nvPr/>
        </p:nvSpPr>
        <p:spPr>
          <a:xfrm>
            <a:off x="3053080" y="764542"/>
            <a:ext cx="2702561" cy="1470659"/>
          </a:xfrm>
          <a:prstGeom prst="wedgeRectCallout">
            <a:avLst>
              <a:gd name="adj1" fmla="val -20081"/>
              <a:gd name="adj2" fmla="val 7734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tx1"/>
                </a:solidFill>
              </a:rPr>
              <a:t>대사</a:t>
            </a:r>
          </a:p>
        </p:txBody>
      </p:sp>
      <p:pic>
        <p:nvPicPr>
          <p:cNvPr id="27683" name="내용 개체 틀 5" descr="그리기이(가) 표시된 사진&#10;&#10;자동 생성된 설명">
            <a:extLst>
              <a:ext uri="{FF2B5EF4-FFF2-40B4-BE49-F238E27FC236}">
                <a16:creationId xmlns:a16="http://schemas.microsoft.com/office/drawing/2014/main" id="{F5DA753B-BE7E-47FD-972E-347B81F1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" y="683262"/>
            <a:ext cx="1788161" cy="1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59D5AF75-5A8E-40F8-914B-A096CB753C6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7393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텍스트 개체 틀 1">
            <a:extLst>
              <a:ext uri="{FF2B5EF4-FFF2-40B4-BE49-F238E27FC236}">
                <a16:creationId xmlns:a16="http://schemas.microsoft.com/office/drawing/2014/main" id="{02BA0DA3-12FD-4055-B718-7BA5E0FC34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EFF0BD-3DCC-4363-90BF-861F113B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554472-F9F3-48CC-AAB9-4DE24035E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E37F39-695C-42EA-914A-DADE791138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0A559-C7DC-4343-B0F7-EE6558E229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C143212-D221-40CB-A7CC-92CBA2F81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061C9761-45C7-46AA-B739-895D625D7A18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</a:t>
                      </a:r>
                      <a:br>
                        <a:rPr lang="en-US" altLang="ko-KR" sz="19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무기교체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동료들의 대사를 통해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군인이라는 점을 알 수 있는 단어 선택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튜토리얼의 목적을 스토리와 묶어서 전달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기본 조작 방식을 유저에게 전달하기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정리의 현재 상황을 정리가 아닌 다른 인물의 대사로 전달 함으로 주인공의 스토리와 역할을 한번에 전달 가능함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최종 튜토리얼의 목적인 유저의 몰입과 플레이 방식 이해를 위해 정리의 배경 스토리를 튜토리얼로 사용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693" name="그룹 8">
            <a:extLst>
              <a:ext uri="{FF2B5EF4-FFF2-40B4-BE49-F238E27FC236}">
                <a16:creationId xmlns:a16="http://schemas.microsoft.com/office/drawing/2014/main" id="{04296FCD-5EA6-44A7-B649-81DD307233A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8699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4A73A2A9-7B09-452B-B5F1-9C3976984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8EDA2A-A38A-462D-8E3B-83BBF61FED10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8701" name="그룹 11">
              <a:extLst>
                <a:ext uri="{FF2B5EF4-FFF2-40B4-BE49-F238E27FC236}">
                  <a16:creationId xmlns:a16="http://schemas.microsoft.com/office/drawing/2014/main" id="{37338CE3-602E-4583-932B-C4983636A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5FE571-AD89-4F9C-BF05-C3C9F91453F8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3FF68391-15B3-4EF0-9B42-CCBD866200DB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459C22D-E4EE-47DA-B043-B8F6C480A7F7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AE91A0-EFEE-4081-8A8F-B2D8236A8A48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181A1-D454-4304-B8C0-BA4C8AA41446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033BC2-F19E-4035-B078-A5C647144D33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B720595-3EE8-43EB-9673-0AF93D0FF90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81AB05-AEF6-4FA8-9241-BE06ECFF8DAC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B14D83-2245-48B0-A354-01E71F503EDF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0" name="말풍선: 타원형 19">
              <a:extLst>
                <a:ext uri="{FF2B5EF4-FFF2-40B4-BE49-F238E27FC236}">
                  <a16:creationId xmlns:a16="http://schemas.microsoft.com/office/drawing/2014/main" id="{33977A90-2AFD-4D3A-A8BA-A0D9003FB4DA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3B6242-A50F-4E00-89F6-950788C4F34F}"/>
              </a:ext>
            </a:extLst>
          </p:cNvPr>
          <p:cNvSpPr/>
          <p:nvPr/>
        </p:nvSpPr>
        <p:spPr>
          <a:xfrm>
            <a:off x="-393698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998FBFE-E8F9-4102-938A-D51394988B3A}"/>
              </a:ext>
            </a:extLst>
          </p:cNvPr>
          <p:cNvSpPr/>
          <p:nvPr/>
        </p:nvSpPr>
        <p:spPr>
          <a:xfrm>
            <a:off x="5458462" y="3299463"/>
            <a:ext cx="1216658" cy="140716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E39BCA-D5DA-469A-87A7-6BBE2A260CFB}"/>
              </a:ext>
            </a:extLst>
          </p:cNvPr>
          <p:cNvSpPr/>
          <p:nvPr/>
        </p:nvSpPr>
        <p:spPr>
          <a:xfrm>
            <a:off x="6116322" y="2669542"/>
            <a:ext cx="647700" cy="74929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제목 2">
            <a:extLst>
              <a:ext uri="{FF2B5EF4-FFF2-40B4-BE49-F238E27FC236}">
                <a16:creationId xmlns:a16="http://schemas.microsoft.com/office/drawing/2014/main" id="{99BF7583-1F33-4825-ADBB-A82F72FC12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527391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1">
            <a:extLst>
              <a:ext uri="{FF2B5EF4-FFF2-40B4-BE49-F238E27FC236}">
                <a16:creationId xmlns:a16="http://schemas.microsoft.com/office/drawing/2014/main" id="{073B14D8-40A1-40FD-A1B0-251C15B18A5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E8170-B8E3-46E2-A414-D985EF0D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BFACF6-891B-4577-AEA6-81191D69DD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AC8870-7E7A-4D81-BEDD-0B07926E1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7AD83C-57A6-47C7-959F-F0696337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2E5ED4E1-002D-45DD-B93C-00058B04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D6C29F7-84C8-4656-BE51-DC0556722EAE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궁지에 몰린 주인공에게 동료가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HP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와 방어막을 신경 쓰면서 싸우라는 조언함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몬스터의 공격을 회피할 수 있는 기술을 알려주면서 위기를 극복함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위기를 극복하는 방법을 동료의 대사를 통해 유저가 학습하는 것을 유도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매우 간단한 공격 회피 방법을 전달함으로 앞으로 자주 쓰일 공격 회피를 익힘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F6722A8-8C71-4B3A-AE36-86E703F37366}"/>
              </a:ext>
            </a:extLst>
          </p:cNvPr>
          <p:cNvSpPr/>
          <p:nvPr/>
        </p:nvSpPr>
        <p:spPr>
          <a:xfrm>
            <a:off x="-751839" y="66040"/>
            <a:ext cx="13705840" cy="73685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29718" name="그룹 9">
            <a:extLst>
              <a:ext uri="{FF2B5EF4-FFF2-40B4-BE49-F238E27FC236}">
                <a16:creationId xmlns:a16="http://schemas.microsoft.com/office/drawing/2014/main" id="{0B185B87-6735-4DB2-A09C-6D2510ACFDBF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29723" name="그림 10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3A3766F-76AE-422C-B4FC-57C84523A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360B9-F67E-43AE-95DE-B61A490C063E}"/>
                </a:ext>
              </a:extLst>
            </p:cNvPr>
            <p:cNvSpPr/>
            <p:nvPr/>
          </p:nvSpPr>
          <p:spPr>
            <a:xfrm>
              <a:off x="2663174" y="2338449"/>
              <a:ext cx="388814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29725" name="그룹 12">
              <a:extLst>
                <a:ext uri="{FF2B5EF4-FFF2-40B4-BE49-F238E27FC236}">
                  <a16:creationId xmlns:a16="http://schemas.microsoft.com/office/drawing/2014/main" id="{7C015408-492A-49D9-9578-DB44DA62C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3B3D15E9-1BFC-467F-972B-4153B231C492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E9F97A46-C499-45E1-9F9B-17F191BEAB20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1CC90F7-B289-478B-9528-93183783D922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0FA520-205E-45CF-8943-90D619BDA84D}"/>
                </a:ext>
              </a:extLst>
            </p:cNvPr>
            <p:cNvSpPr/>
            <p:nvPr/>
          </p:nvSpPr>
          <p:spPr>
            <a:xfrm>
              <a:off x="1664955" y="2033637"/>
              <a:ext cx="388813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561E326-62CB-49A7-B6BF-72BE34AFEA97}"/>
                </a:ext>
              </a:extLst>
            </p:cNvPr>
            <p:cNvSpPr/>
            <p:nvPr/>
          </p:nvSpPr>
          <p:spPr>
            <a:xfrm>
              <a:off x="4381889" y="2233670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몬스터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830DED4-1DF8-4ED5-955B-56813F7EEC69}"/>
                </a:ext>
              </a:extLst>
            </p:cNvPr>
            <p:cNvSpPr/>
            <p:nvPr/>
          </p:nvSpPr>
          <p:spPr>
            <a:xfrm>
              <a:off x="3494759" y="2354325"/>
              <a:ext cx="387227" cy="6969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BD68ABF-87D7-42CE-849D-27039BE405C4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8D45E8-46A6-43FB-BD66-4B4272B2E8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1AF1B24-5178-4122-8683-E5208193355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87854A46-0B44-4A33-B04A-5320D2B2C989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2E6D9A-1A53-4A4B-B5F8-5CEC66402967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E4E9668-B326-4D76-A61D-31977CACC0A8}"/>
              </a:ext>
            </a:extLst>
          </p:cNvPr>
          <p:cNvSpPr/>
          <p:nvPr/>
        </p:nvSpPr>
        <p:spPr>
          <a:xfrm>
            <a:off x="-586739" y="142242"/>
            <a:ext cx="2095500" cy="94742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2F45DF-3A08-4C89-899C-25D5925F9AC4}"/>
              </a:ext>
            </a:extLst>
          </p:cNvPr>
          <p:cNvSpPr/>
          <p:nvPr/>
        </p:nvSpPr>
        <p:spPr>
          <a:xfrm>
            <a:off x="4617720" y="3434081"/>
            <a:ext cx="833120" cy="944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제목 2">
            <a:extLst>
              <a:ext uri="{FF2B5EF4-FFF2-40B4-BE49-F238E27FC236}">
                <a16:creationId xmlns:a16="http://schemas.microsoft.com/office/drawing/2014/main" id="{7EFB5125-53DA-451B-A1AE-61A84E1546A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061017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1">
            <a:extLst>
              <a:ext uri="{FF2B5EF4-FFF2-40B4-BE49-F238E27FC236}">
                <a16:creationId xmlns:a16="http://schemas.microsoft.com/office/drawing/2014/main" id="{F1FBB5DE-0C0E-4598-9485-C070538E9122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8366A1-73BF-4651-8B5D-36062A28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19DD-3B25-4DAC-BBFD-CCD71E682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4632A-4000-4E01-A469-CA9A82B0B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616A39-A169-4B92-8553-99020926A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3AB4029-19E5-4631-8050-B514C0864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2801A29D-F61F-4978-9038-B24F7567C063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2"/>
          <a:ext cx="13731240" cy="7433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89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 err="1"/>
                        <a:t>콜로니의</a:t>
                      </a:r>
                      <a:r>
                        <a:rPr lang="ko-KR" altLang="en-US" sz="1900" dirty="0"/>
                        <a:t> 중심부에 도착한 주인공은 마지막으로 살아남은 동료와 함께 작전을 마무리 하려고 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보스 몬스터의 공격에 실패하고 동료의 대사를 통해 스킬을 사용하는 방법을 전달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공격에 성공하면 밝은 빛을 내며 시간대가 변경된다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88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506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게임에서 제일 화려한 이펙트를 가진 스킬을 활용함으로 앞으로 유저가 사용하게 될 스킬에 대한 호기심을 유발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스킬의 사용방법을 익히는 튜토리얼을 진행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주인공의 이야기 시점이 과거로 가는 이유를 스토리를 통해 전달</a:t>
                      </a:r>
                      <a:endParaRPr lang="en-US" altLang="ko-KR" sz="19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endParaRPr lang="ko-KR" altLang="en-US" sz="1900" dirty="0"/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0741" name="그룹 8">
            <a:extLst>
              <a:ext uri="{FF2B5EF4-FFF2-40B4-BE49-F238E27FC236}">
                <a16:creationId xmlns:a16="http://schemas.microsoft.com/office/drawing/2014/main" id="{41E5661E-3EFC-4E91-BAFE-64C2F58FB9C0}"/>
              </a:ext>
            </a:extLst>
          </p:cNvPr>
          <p:cNvGrpSpPr>
            <a:grpSpLocks/>
          </p:cNvGrpSpPr>
          <p:nvPr/>
        </p:nvGrpSpPr>
        <p:grpSpPr bwMode="auto">
          <a:xfrm>
            <a:off x="-480058" y="284480"/>
            <a:ext cx="7452360" cy="4328160"/>
            <a:chOff x="944459" y="1228742"/>
            <a:chExt cx="4656242" cy="2705208"/>
          </a:xfrm>
        </p:grpSpPr>
        <p:pic>
          <p:nvPicPr>
            <p:cNvPr id="30745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3D4F3378-29E0-4566-A474-D2799F6D54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8EDB017-6620-46A6-A475-26CD40F07DA1}"/>
                </a:ext>
              </a:extLst>
            </p:cNvPr>
            <p:cNvSpPr/>
            <p:nvPr/>
          </p:nvSpPr>
          <p:spPr>
            <a:xfrm>
              <a:off x="3109120" y="2355912"/>
              <a:ext cx="387227" cy="696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0747" name="그룹 11">
              <a:extLst>
                <a:ext uri="{FF2B5EF4-FFF2-40B4-BE49-F238E27FC236}">
                  <a16:creationId xmlns:a16="http://schemas.microsoft.com/office/drawing/2014/main" id="{05612A77-F888-4756-9D65-38BD07D34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E1853CF9-6054-47AD-AB1E-3138A651CB34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2" name="사각형: 잘린 대각선 방향 모서리 21">
                <a:extLst>
                  <a:ext uri="{FF2B5EF4-FFF2-40B4-BE49-F238E27FC236}">
                    <a16:creationId xmlns:a16="http://schemas.microsoft.com/office/drawing/2014/main" id="{12FF825A-E9A1-4FC4-B89B-5E5ED1760E5A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5E1F91-37D0-42FC-A6A6-B7216D36594C}"/>
                </a:ext>
              </a:extLst>
            </p:cNvPr>
            <p:cNvSpPr/>
            <p:nvPr/>
          </p:nvSpPr>
          <p:spPr>
            <a:xfrm>
              <a:off x="3939117" y="1966959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동료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B79A05-32D0-41C2-B955-F884B1D92CA2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EB5054-0AAC-4DDA-A5AB-C92C84B42B73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305E7FA-3BBA-49E6-82E4-138270E21B5D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E6BD5B8-E93A-4A3B-B74B-D5E85CE002CD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4A958DC9-F5C6-4210-9648-935F1AE6B4E7}"/>
                </a:ext>
              </a:extLst>
            </p:cNvPr>
            <p:cNvSpPr/>
            <p:nvPr/>
          </p:nvSpPr>
          <p:spPr>
            <a:xfrm>
              <a:off x="3040878" y="1495453"/>
              <a:ext cx="907761" cy="593749"/>
            </a:xfrm>
            <a:prstGeom prst="wedgeEllipseCallout">
              <a:avLst>
                <a:gd name="adj1" fmla="val 41843"/>
                <a:gd name="adj2" fmla="val 7002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D6399AC-B6D3-473E-8B10-FF014A34C57A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E32EF09-EC29-465C-92A2-167E7C74E06E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CEF2FB-6332-4BC2-8F2E-E0FF401B9263}"/>
              </a:ext>
            </a:extLst>
          </p:cNvPr>
          <p:cNvSpPr/>
          <p:nvPr/>
        </p:nvSpPr>
        <p:spPr>
          <a:xfrm>
            <a:off x="5184141" y="2598421"/>
            <a:ext cx="833120" cy="94741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제목 2">
            <a:extLst>
              <a:ext uri="{FF2B5EF4-FFF2-40B4-BE49-F238E27FC236}">
                <a16:creationId xmlns:a16="http://schemas.microsoft.com/office/drawing/2014/main" id="{F5A3CB1D-33FA-423B-B003-0F400EAEF45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996845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텍스트 개체 틀 1">
            <a:extLst>
              <a:ext uri="{FF2B5EF4-FFF2-40B4-BE49-F238E27FC236}">
                <a16:creationId xmlns:a16="http://schemas.microsoft.com/office/drawing/2014/main" id="{E997D97B-4FF7-4F4F-A8C4-20FB3526120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튜토리얼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27AEDBC-16B6-4674-9CCE-36B8CFE2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72C59B-8844-4F22-8898-B60D2D758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73F2A1-1514-4CE5-BD06-245A407E8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1C522C7-595E-4CC4-8BF5-7B3042EB4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CF9B12F-697F-4E30-BEBB-97AB32B5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B46D3B44-E346-4DED-8343-37B673AFEE85}"/>
              </a:ext>
            </a:extLst>
          </p:cNvPr>
          <p:cNvGraphicFramePr>
            <a:graphicFrameLocks noGrp="1"/>
          </p:cNvGraphicFramePr>
          <p:nvPr/>
        </p:nvGraphicFramePr>
        <p:xfrm>
          <a:off x="-761998" y="40641"/>
          <a:ext cx="13731240" cy="735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2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943">
                <a:tc rowSpan="2">
                  <a:txBody>
                    <a:bodyPr/>
                    <a:lstStyle/>
                    <a:p>
                      <a:pPr latinLnBrk="1"/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눈을 뜬 주인공에게 관심을 보이는 박사를 통해 유저가 주인공의 성능이 내려간 것을 </a:t>
                      </a:r>
                      <a:r>
                        <a:rPr lang="ko-KR" altLang="en-US" sz="1900" dirty="0" err="1"/>
                        <a:t>알게됨</a:t>
                      </a:r>
                      <a:endParaRPr lang="en-US" altLang="ko-KR" sz="19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이후 박사의 대사를 통해 앞으로 유저가 할 수 있는 것들을 소개 받는다</a:t>
                      </a:r>
                      <a:r>
                        <a:rPr lang="en-US" altLang="ko-KR" sz="1900" dirty="0"/>
                        <a:t>.</a:t>
                      </a:r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포탈을 통해 유저가 전투를 진행하러 이동할 수 있음을 학습한다</a:t>
                      </a:r>
                      <a:r>
                        <a:rPr lang="en-US" altLang="ko-KR" sz="1900" dirty="0"/>
                        <a:t>.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900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714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900" dirty="0"/>
                        <a:t>앞으로 유저가 즐길 수 있는 컨텐츠를 어디에 무엇이 있는지 알려주는 튜토리얼을 진행</a:t>
                      </a:r>
                      <a:endParaRPr lang="en-US" altLang="ko-KR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1765" name="Picture 2" descr="7.png">
            <a:extLst>
              <a:ext uri="{FF2B5EF4-FFF2-40B4-BE49-F238E27FC236}">
                <a16:creationId xmlns:a16="http://schemas.microsoft.com/office/drawing/2014/main" id="{9D5143C9-09D3-41C7-A359-9A912293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-614679" y="558801"/>
            <a:ext cx="7404101" cy="392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CE962B-E780-4D61-979D-9B7816CCBA6C}"/>
              </a:ext>
            </a:extLst>
          </p:cNvPr>
          <p:cNvSpPr/>
          <p:nvPr/>
        </p:nvSpPr>
        <p:spPr>
          <a:xfrm>
            <a:off x="-614678" y="2667001"/>
            <a:ext cx="426720" cy="5638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A0777-C2A8-4FD6-B61C-D43AC42B6981}"/>
              </a:ext>
            </a:extLst>
          </p:cNvPr>
          <p:cNvSpPr/>
          <p:nvPr/>
        </p:nvSpPr>
        <p:spPr>
          <a:xfrm>
            <a:off x="2778762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B4A04-5162-4F5A-8555-6B98D9E274B0}"/>
              </a:ext>
            </a:extLst>
          </p:cNvPr>
          <p:cNvSpPr/>
          <p:nvPr/>
        </p:nvSpPr>
        <p:spPr>
          <a:xfrm>
            <a:off x="3982720" y="2118361"/>
            <a:ext cx="619760" cy="1112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FCD07583-59B0-4E01-B8DE-B5086F2B9803}"/>
              </a:ext>
            </a:extLst>
          </p:cNvPr>
          <p:cNvSpPr/>
          <p:nvPr/>
        </p:nvSpPr>
        <p:spPr>
          <a:xfrm>
            <a:off x="2672082" y="896622"/>
            <a:ext cx="1450340" cy="949960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772F19-D720-41F9-8245-D33D92549F6A}"/>
              </a:ext>
            </a:extLst>
          </p:cNvPr>
          <p:cNvSpPr/>
          <p:nvPr/>
        </p:nvSpPr>
        <p:spPr>
          <a:xfrm>
            <a:off x="-332738" y="3225802"/>
            <a:ext cx="944880" cy="94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 dirty="0">
                <a:solidFill>
                  <a:schemeClr val="tx1"/>
                </a:solidFill>
              </a:rPr>
              <a:t>조이스틱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EB9570-9E8B-46C0-B2B7-86AA71AAEB67}"/>
              </a:ext>
            </a:extLst>
          </p:cNvPr>
          <p:cNvSpPr/>
          <p:nvPr/>
        </p:nvSpPr>
        <p:spPr>
          <a:xfrm>
            <a:off x="3876040" y="2049782"/>
            <a:ext cx="833120" cy="1198880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083190-EED1-4191-834A-BE5C7FEA3376}"/>
              </a:ext>
            </a:extLst>
          </p:cNvPr>
          <p:cNvSpPr/>
          <p:nvPr/>
        </p:nvSpPr>
        <p:spPr>
          <a:xfrm>
            <a:off x="5438142" y="3248661"/>
            <a:ext cx="1000759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공격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B9EA30-1D83-4B1C-8A9D-8F1EA87FEAAE}"/>
              </a:ext>
            </a:extLst>
          </p:cNvPr>
          <p:cNvSpPr/>
          <p:nvPr/>
        </p:nvSpPr>
        <p:spPr>
          <a:xfrm>
            <a:off x="5753101" y="2613661"/>
            <a:ext cx="1000759" cy="406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40">
                <a:solidFill>
                  <a:schemeClr val="bg1"/>
                </a:solidFill>
              </a:rPr>
              <a:t>포탈</a:t>
            </a:r>
            <a:endParaRPr lang="ko-KR" altLang="en-US" sz="144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A096A1C-6DB0-40B5-B548-96736A5CF75E}"/>
              </a:ext>
            </a:extLst>
          </p:cNvPr>
          <p:cNvSpPr/>
          <p:nvPr/>
        </p:nvSpPr>
        <p:spPr>
          <a:xfrm>
            <a:off x="5836921" y="2522221"/>
            <a:ext cx="833120" cy="589279"/>
          </a:xfrm>
          <a:prstGeom prst="roundRect">
            <a:avLst/>
          </a:prstGeom>
          <a:noFill/>
          <a:ln w="63500">
            <a:solidFill>
              <a:srgbClr val="E52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제목 2">
            <a:extLst>
              <a:ext uri="{FF2B5EF4-FFF2-40B4-BE49-F238E27FC236}">
                <a16:creationId xmlns:a16="http://schemas.microsoft.com/office/drawing/2014/main" id="{EB16FB2C-BB6E-4119-A22E-9B196E238801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3094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C1831-AE9B-4D4F-AC55-D1F05AF0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57325"/>
            <a:ext cx="5367237" cy="4351338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600" dirty="0"/>
              <a:t>19</a:t>
            </a:r>
            <a:r>
              <a:rPr lang="ko-KR" altLang="en-US" sz="1600" dirty="0"/>
              <a:t>년도 설문조사 결과</a:t>
            </a:r>
            <a:endParaRPr lang="en-US" altLang="ko-KR" sz="16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응답자 중 </a:t>
            </a:r>
            <a:r>
              <a:rPr lang="en-US" altLang="ko-KR" sz="1200" dirty="0"/>
              <a:t>90%</a:t>
            </a:r>
            <a:r>
              <a:rPr lang="ko-KR" altLang="en-US" sz="1200" dirty="0"/>
              <a:t>가 모바일 게임을 플레이 한다고 답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다음으로 </a:t>
            </a:r>
            <a:r>
              <a:rPr lang="en-US" altLang="ko-KR" sz="1200" dirty="0"/>
              <a:t>PC, </a:t>
            </a:r>
            <a:r>
              <a:rPr lang="ko-KR" altLang="en-US" sz="1200" dirty="0"/>
              <a:t>콘솔</a:t>
            </a:r>
            <a:r>
              <a:rPr lang="en-US" altLang="ko-KR" sz="1200" dirty="0"/>
              <a:t>, </a:t>
            </a:r>
            <a:r>
              <a:rPr lang="ko-KR" altLang="en-US" sz="1200" dirty="0"/>
              <a:t>아케이드 순 </a:t>
            </a:r>
            <a:r>
              <a:rPr lang="en-US" altLang="ko-KR" sz="1200" dirty="0"/>
              <a:t>( </a:t>
            </a:r>
            <a:r>
              <a:rPr lang="ko-KR" altLang="en-US" sz="1200" dirty="0"/>
              <a:t>복수 응답 가능 </a:t>
            </a:r>
            <a:r>
              <a:rPr lang="en-US" altLang="ko-KR" sz="1200" dirty="0"/>
              <a:t>)</a:t>
            </a: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/>
              <a:t>게임이 아닌 인터넷 접속 플랫폼으로 </a:t>
            </a:r>
            <a:r>
              <a:rPr lang="en-US" altLang="ko-KR" sz="1200" dirty="0"/>
              <a:t>97%</a:t>
            </a:r>
            <a:r>
              <a:rPr lang="ko-KR" altLang="en-US" sz="1200" dirty="0"/>
              <a:t>가 스마트폰을 이용한다고 함</a:t>
            </a: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/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200" dirty="0">
                <a:latin typeface="맑은 고딕" panose="020B0503020000020004" pitchFamily="50" charset="-127"/>
              </a:rPr>
              <a:t>24.1%</a:t>
            </a:r>
            <a:r>
              <a:rPr lang="ko-KR" altLang="en-US" sz="12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200" dirty="0">
                <a:latin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15.7%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RPG </a:t>
            </a:r>
            <a:r>
              <a:rPr lang="ko-KR" altLang="en-US" sz="12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200" dirty="0">
                <a:latin typeface="맑은 고딕" panose="020B0503020000020004" pitchFamily="50" charset="-127"/>
              </a:rPr>
              <a:t>40~50</a:t>
            </a:r>
            <a:r>
              <a:rPr lang="ko-KR" altLang="en-US" sz="12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indent="-139700">
              <a:lnSpc>
                <a:spcPct val="150000"/>
              </a:lnSpc>
              <a:spcBef>
                <a:spcPts val="0"/>
              </a:spcBef>
              <a:buFontTx/>
              <a:buChar char="-"/>
              <a:defRPr/>
            </a:pPr>
            <a:r>
              <a:rPr lang="ko-KR" altLang="en-US" sz="1200" dirty="0">
                <a:latin typeface="맑은 고딕" panose="020B0503020000020004" pitchFamily="50" charset="-127"/>
              </a:rPr>
              <a:t>기존 인기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활용</a:t>
            </a:r>
            <a:r>
              <a:rPr lang="en-US" altLang="ko-KR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</a:rPr>
              <a:t>해당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  <a:r>
              <a:rPr lang="ko-KR" altLang="en-US" sz="12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200" dirty="0">
                <a:latin typeface="맑은 고딕" panose="020B0503020000020004" pitchFamily="50" charset="-127"/>
              </a:rPr>
              <a:t>30 ~ 50 </a:t>
            </a:r>
            <a:r>
              <a:rPr lang="ko-KR" altLang="en-US" sz="12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7AB0DD4-70AC-4B75-B4FF-54EDE1A8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 조사 자료</a:t>
            </a:r>
          </a:p>
        </p:txBody>
      </p:sp>
      <p:graphicFrame>
        <p:nvGraphicFramePr>
          <p:cNvPr id="6" name="Google Shape;141;p8">
            <a:extLst>
              <a:ext uri="{FF2B5EF4-FFF2-40B4-BE49-F238E27FC236}">
                <a16:creationId xmlns:a16="http://schemas.microsoft.com/office/drawing/2014/main" id="{02C16677-7F4E-402D-A115-DE130CDB91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265760"/>
              </p:ext>
            </p:extLst>
          </p:nvPr>
        </p:nvGraphicFramePr>
        <p:xfrm>
          <a:off x="1445318" y="1404938"/>
          <a:ext cx="3586363" cy="217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8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4" name="Google Shape;141;p8">
                        <a:extLst>
                          <a:ext uri="{FF2B5EF4-FFF2-40B4-BE49-F238E27FC236}">
                            <a16:creationId xmlns:a16="http://schemas.microsoft.com/office/drawing/2014/main" id="{056B0F02-3F92-4DAC-9885-C9C06968F7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318" y="1404938"/>
                        <a:ext cx="3586363" cy="217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11">
            <a:extLst>
              <a:ext uri="{FF2B5EF4-FFF2-40B4-BE49-F238E27FC236}">
                <a16:creationId xmlns:a16="http://schemas.microsoft.com/office/drawing/2014/main" id="{A7577459-98A0-400F-A534-5B2091B1FC98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652563" y="3717925"/>
            <a:ext cx="5171874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49BD9499-6BB7-413E-A569-533E02EFA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3030057"/>
            <a:ext cx="4419800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1C678FBB-645D-4C72-BB24-5451756A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9436" y="5001732"/>
            <a:ext cx="489685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퍼즐게임 처럼 플레이 시간이 짧은 </a:t>
            </a:r>
            <a:endParaRPr lang="en-US" altLang="ko-KR" sz="1920" b="1" dirty="0"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920" b="1" dirty="0">
                <a:latin typeface="맑은 고딕" panose="020B0503020000020004" pitchFamily="50" charset="-127"/>
              </a:rPr>
              <a:t>대신 몰입감은 잃지 않는 </a:t>
            </a:r>
            <a:r>
              <a:rPr lang="en-US" altLang="ko-KR" sz="1920" b="1" dirty="0">
                <a:latin typeface="맑은 고딕" panose="020B0503020000020004" pitchFamily="50" charset="-127"/>
              </a:rPr>
              <a:t>RPG </a:t>
            </a:r>
            <a:r>
              <a:rPr lang="ko-KR" altLang="en-US" sz="1920" b="1" dirty="0">
                <a:latin typeface="맑은 고딕" panose="020B0503020000020004" pitchFamily="50" charset="-127"/>
              </a:rPr>
              <a:t>게임을 목표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616D1D-17A5-41FD-8D3E-5DF3DC260F48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C61A30-92FA-466B-8645-161829B85253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9B01C2-90D6-466F-A535-19AD0621DD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3C73F-6D9B-42F8-932C-76E1CBFCD0C7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935394-5ED8-4D21-B46F-F3811D5A2722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24F87F-CF74-4C0D-B90A-4458EC228178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C7E011-E398-4C9B-BABE-53CC220F6689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474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텍스트 개체 틀 1">
            <a:extLst>
              <a:ext uri="{FF2B5EF4-FFF2-40B4-BE49-F238E27FC236}">
                <a16:creationId xmlns:a16="http://schemas.microsoft.com/office/drawing/2014/main" id="{6604654E-84AC-4157-A03F-2874D64317A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135104" y="-489037"/>
            <a:ext cx="7673253" cy="2324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챕터 선택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C4AEF6-CC2D-4203-B317-8138E17F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075FA9-6355-4AA0-A38B-C826FA1FD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F53CF8-B0A1-4D69-96E0-7FD5EFABB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5EAE8A-6578-430F-BB6A-226116A7E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606F0D00-90CD-4707-A149-A0AF11C81D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E0C5A24D-8AC6-4C5F-B00A-7EF19CB7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27426"/>
              </p:ext>
            </p:extLst>
          </p:nvPr>
        </p:nvGraphicFramePr>
        <p:xfrm>
          <a:off x="983638" y="1407159"/>
          <a:ext cx="9207897" cy="493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945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유저가 챕터를 선택하게 되면 해당하는 스토리를 박사의 대사를 통해 유저에게 전달함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박사의 대사가 끝나면 스토리를 요약한 정보와 해당 챕터에서 획득할 수 있는 보상을 화면에 보여준다</a:t>
                      </a:r>
                      <a:r>
                        <a:rPr lang="en-US" altLang="ko-KR" sz="1300" dirty="0"/>
                        <a:t>.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45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2770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챕터를 진행하면서 유저에게 필요한 정보를 미리 제공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보상과 기타 스토리를 통해 유저가 원하는 챕터를 선택적으로 플레이하도록 유도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주의 사항이나 위험 요소를 스토리를 통해 전달</a:t>
                      </a:r>
                      <a:endParaRPr lang="en-US" altLang="ko-KR" sz="1300" dirty="0"/>
                    </a:p>
                  </a:txBody>
                  <a:tcPr marL="98109" marR="98109" marT="49048" marB="490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789" name="Picture 2" descr="7.png">
            <a:extLst>
              <a:ext uri="{FF2B5EF4-FFF2-40B4-BE49-F238E27FC236}">
                <a16:creationId xmlns:a16="http://schemas.microsoft.com/office/drawing/2014/main" id="{57B0AE99-9FAB-41E3-8188-D3D87C3C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>
            <a:fillRect/>
          </a:stretch>
        </p:blipFill>
        <p:spPr bwMode="auto">
          <a:xfrm>
            <a:off x="1130957" y="795740"/>
            <a:ext cx="4965043" cy="263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3AE209-160A-4998-9E7D-E154805499FA}"/>
              </a:ext>
            </a:extLst>
          </p:cNvPr>
          <p:cNvSpPr/>
          <p:nvPr/>
        </p:nvSpPr>
        <p:spPr>
          <a:xfrm>
            <a:off x="1130958" y="1796113"/>
            <a:ext cx="286150" cy="3781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B2A12F-6FFF-4F16-9289-0DDF09D9297C}"/>
              </a:ext>
            </a:extLst>
          </p:cNvPr>
          <p:cNvSpPr/>
          <p:nvPr/>
        </p:nvSpPr>
        <p:spPr>
          <a:xfrm flipH="1">
            <a:off x="3607458" y="1519647"/>
            <a:ext cx="286150" cy="7460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주인공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E224-DA29-472F-957E-26C0011C70C9}"/>
              </a:ext>
            </a:extLst>
          </p:cNvPr>
          <p:cNvSpPr/>
          <p:nvPr/>
        </p:nvSpPr>
        <p:spPr>
          <a:xfrm>
            <a:off x="7041539" y="1624624"/>
            <a:ext cx="415599" cy="74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bg1"/>
                </a:solidFill>
              </a:rPr>
              <a:t>박사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9F432F6E-A71F-46B1-B234-2BB42C6F18D4}"/>
              </a:ext>
            </a:extLst>
          </p:cNvPr>
          <p:cNvSpPr/>
          <p:nvPr/>
        </p:nvSpPr>
        <p:spPr>
          <a:xfrm>
            <a:off x="5730898" y="351037"/>
            <a:ext cx="972568" cy="637024"/>
          </a:xfrm>
          <a:prstGeom prst="wedgeEllipseCallout">
            <a:avLst>
              <a:gd name="adj1" fmla="val 41843"/>
              <a:gd name="adj2" fmla="val 700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88D15-60D5-4FFD-903A-4970CBE2494A}"/>
              </a:ext>
            </a:extLst>
          </p:cNvPr>
          <p:cNvSpPr/>
          <p:nvPr/>
        </p:nvSpPr>
        <p:spPr>
          <a:xfrm>
            <a:off x="2253637" y="2398519"/>
            <a:ext cx="3304350" cy="103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/>
              <a:t>획득 가능 보상 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45A111-6AB4-4DF1-A5B2-7459A03EF47A}"/>
              </a:ext>
            </a:extLst>
          </p:cNvPr>
          <p:cNvSpPr/>
          <p:nvPr/>
        </p:nvSpPr>
        <p:spPr>
          <a:xfrm>
            <a:off x="7181237" y="3006590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취소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91547-A662-4EF5-BA30-D3A5D186440D}"/>
              </a:ext>
            </a:extLst>
          </p:cNvPr>
          <p:cNvSpPr/>
          <p:nvPr/>
        </p:nvSpPr>
        <p:spPr>
          <a:xfrm>
            <a:off x="7181237" y="2356349"/>
            <a:ext cx="907846" cy="42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/>
              <a:t>선택</a:t>
            </a: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id="{277A83D4-3C75-4FF4-A32F-3B1F0FF2D7B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987504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1">
            <a:extLst>
              <a:ext uri="{FF2B5EF4-FFF2-40B4-BE49-F238E27FC236}">
                <a16:creationId xmlns:a16="http://schemas.microsoft.com/office/drawing/2014/main" id="{FF2B0DE3-8E28-4877-88E5-A012591014E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65267"/>
            <a:ext cx="7750382" cy="2348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12. </a:t>
            </a:r>
            <a:r>
              <a:rPr lang="ko-KR" altLang="en-US"/>
              <a:t>스토리 보드</a:t>
            </a:r>
            <a:r>
              <a:rPr lang="en-US" altLang="ko-KR"/>
              <a:t>(</a:t>
            </a:r>
            <a:r>
              <a:rPr lang="ko-KR" altLang="en-US"/>
              <a:t>보스 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86267A-E6FA-4BE0-A441-33312E59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C992E-D02E-4460-B3FB-14FBFE82A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3C95-DE69-445C-AA8C-D9AEE1261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C6A5A5-F775-472C-A350-A2B97F73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D235071F-8015-4B75-BB39-ECDA008CBF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41">
            <a:extLst>
              <a:ext uri="{FF2B5EF4-FFF2-40B4-BE49-F238E27FC236}">
                <a16:creationId xmlns:a16="http://schemas.microsoft.com/office/drawing/2014/main" id="{FF9D2545-1852-42E5-8EC4-7847EBD43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23930"/>
              </p:ext>
            </p:extLst>
          </p:nvPr>
        </p:nvGraphicFramePr>
        <p:xfrm>
          <a:off x="-761998" y="2438400"/>
          <a:ext cx="9300443" cy="5033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898">
                <a:tc rowSpan="2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전달 내용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3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 룸에 입장 또는 퇴장하기 전에 해당 보스의 대사를 통해 스토리를 전달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보스들의 대사가 게임소개를 반영</a:t>
                      </a:r>
                      <a:endParaRPr lang="en-US" altLang="ko-KR" sz="13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이후 스토리의 복선을 위해 의미 심장한 대사를 하나씩 남겨둠</a:t>
                      </a:r>
                      <a:endParaRPr lang="en-US" altLang="ko-KR" sz="1300" dirty="0"/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9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의도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tint val="4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849">
                <a:tc gridSpan="2">
                  <a:txBody>
                    <a:bodyPr/>
                    <a:lstStyle/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챕터 별 스토리를 가장 효과적으로 전달할 수 있는 방법이라 생각함</a:t>
                      </a:r>
                      <a:endParaRPr lang="en-US" altLang="ko-KR" sz="1300" dirty="0"/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룸 마다 스토리를 전달할 경우 게임에 집중력을 침해 할 것이라 생각했다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228600" indent="-228600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300" dirty="0"/>
                        <a:t>스테이지 보스 </a:t>
                      </a:r>
                      <a:r>
                        <a:rPr lang="en-US" altLang="ko-KR" sz="1300" dirty="0"/>
                        <a:t>/ </a:t>
                      </a:r>
                      <a:r>
                        <a:rPr lang="ko-KR" altLang="en-US" sz="1300" dirty="0"/>
                        <a:t>챕터 보스 룸에 입장 또는 퇴장할 때 스토리를 전달함으로 앞으로 있을 다른 전투에 대한 정보를 미리 유저에게 전달함</a:t>
                      </a:r>
                    </a:p>
                  </a:txBody>
                  <a:tcPr marL="99095" marR="99095" marT="49536" marB="49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3813" name="그룹 8">
            <a:extLst>
              <a:ext uri="{FF2B5EF4-FFF2-40B4-BE49-F238E27FC236}">
                <a16:creationId xmlns:a16="http://schemas.microsoft.com/office/drawing/2014/main" id="{36BEE090-D6F4-4F8F-BF21-CD28507A4E08}"/>
              </a:ext>
            </a:extLst>
          </p:cNvPr>
          <p:cNvGrpSpPr>
            <a:grpSpLocks/>
          </p:cNvGrpSpPr>
          <p:nvPr/>
        </p:nvGrpSpPr>
        <p:grpSpPr bwMode="auto">
          <a:xfrm>
            <a:off x="-556258" y="2633590"/>
            <a:ext cx="5047632" cy="2931549"/>
            <a:chOff x="944459" y="1228742"/>
            <a:chExt cx="4656242" cy="2705208"/>
          </a:xfrm>
        </p:grpSpPr>
        <p:pic>
          <p:nvPicPr>
            <p:cNvPr id="33816" name="그림 9" descr="건물, 사진, 하얀색, 테이블이(가) 표시된 사진&#10;&#10;자동 생성된 설명">
              <a:extLst>
                <a:ext uri="{FF2B5EF4-FFF2-40B4-BE49-F238E27FC236}">
                  <a16:creationId xmlns:a16="http://schemas.microsoft.com/office/drawing/2014/main" id="{6F6686B9-ABAF-46D0-B485-5EACC3C08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59" y="1228742"/>
              <a:ext cx="4656242" cy="2705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A1B083-9470-4B51-B0E6-DC830F03C12B}"/>
                </a:ext>
              </a:extLst>
            </p:cNvPr>
            <p:cNvSpPr/>
            <p:nvPr/>
          </p:nvSpPr>
          <p:spPr>
            <a:xfrm>
              <a:off x="3999423" y="2125716"/>
              <a:ext cx="387227" cy="6953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주인공</a:t>
              </a:r>
            </a:p>
          </p:txBody>
        </p:sp>
        <p:grpSp>
          <p:nvGrpSpPr>
            <p:cNvPr id="33818" name="그룹 11">
              <a:extLst>
                <a:ext uri="{FF2B5EF4-FFF2-40B4-BE49-F238E27FC236}">
                  <a16:creationId xmlns:a16="http://schemas.microsoft.com/office/drawing/2014/main" id="{C775306D-327B-41FB-9110-A7BE688AD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59" y="1234695"/>
              <a:ext cx="1151426" cy="377756"/>
              <a:chOff x="555502" y="718346"/>
              <a:chExt cx="2234590" cy="733116"/>
            </a:xfrm>
          </p:grpSpPr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4CF845E6-A078-4370-A6D7-9067546C091D}"/>
                  </a:ext>
                </a:extLst>
              </p:cNvPr>
              <p:cNvSpPr/>
              <p:nvPr/>
            </p:nvSpPr>
            <p:spPr>
              <a:xfrm>
                <a:off x="555502" y="719116"/>
                <a:ext cx="1666227" cy="733279"/>
              </a:xfrm>
              <a:prstGeom prst="snip2Diag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40" dirty="0">
                    <a:solidFill>
                      <a:schemeClr val="tx1"/>
                    </a:solidFill>
                  </a:rPr>
                  <a:t>방어도</a:t>
                </a:r>
              </a:p>
            </p:txBody>
          </p:sp>
          <p:sp>
            <p:nvSpPr>
              <p:cNvPr id="21" name="사각형: 잘린 대각선 방향 모서리 20">
                <a:extLst>
                  <a:ext uri="{FF2B5EF4-FFF2-40B4-BE49-F238E27FC236}">
                    <a16:creationId xmlns:a16="http://schemas.microsoft.com/office/drawing/2014/main" id="{BDFBAAD1-75C5-4760-8CC1-EEA137008B22}"/>
                  </a:ext>
                </a:extLst>
              </p:cNvPr>
              <p:cNvSpPr/>
              <p:nvPr/>
            </p:nvSpPr>
            <p:spPr>
              <a:xfrm>
                <a:off x="555502" y="725279"/>
                <a:ext cx="2236010" cy="357397"/>
              </a:xfrm>
              <a:prstGeom prst="snip2DiagRect">
                <a:avLst/>
              </a:prstGeom>
              <a:solidFill>
                <a:srgbClr val="E5203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680" dirty="0">
                    <a:solidFill>
                      <a:schemeClr val="tx1"/>
                    </a:solidFill>
                  </a:rPr>
                  <a:t>체력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3D705A-9789-4FF1-B933-C612455B7C50}"/>
                </a:ext>
              </a:extLst>
            </p:cNvPr>
            <p:cNvSpPr/>
            <p:nvPr/>
          </p:nvSpPr>
          <p:spPr>
            <a:xfrm>
              <a:off x="969851" y="1684373"/>
              <a:ext cx="1210876" cy="2176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</a:rPr>
                <a:t>보스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65CC75F-14B1-4E3F-9759-08B83088A8F8}"/>
                </a:ext>
              </a:extLst>
            </p:cNvPr>
            <p:cNvSpPr/>
            <p:nvPr/>
          </p:nvSpPr>
          <p:spPr>
            <a:xfrm>
              <a:off x="1074593" y="3257648"/>
              <a:ext cx="590362" cy="59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tx1"/>
                  </a:solidFill>
                </a:rPr>
                <a:t>조이스틱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6444FF2-E99C-45BF-B6E0-C39D6F8E5802}"/>
                </a:ext>
              </a:extLst>
            </p:cNvPr>
            <p:cNvSpPr/>
            <p:nvPr/>
          </p:nvSpPr>
          <p:spPr>
            <a:xfrm>
              <a:off x="4735788" y="3184620"/>
              <a:ext cx="626863" cy="625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>
                  <a:solidFill>
                    <a:schemeClr val="bg1"/>
                  </a:solidFill>
                </a:rPr>
                <a:t>공격</a:t>
              </a:r>
              <a:endParaRPr lang="ko-KR" altLang="en-US" sz="1440" dirty="0">
                <a:solidFill>
                  <a:schemeClr val="bg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F32596-4500-489B-A910-F725C7060C45}"/>
                </a:ext>
              </a:extLst>
            </p:cNvPr>
            <p:cNvSpPr/>
            <p:nvPr/>
          </p:nvSpPr>
          <p:spPr>
            <a:xfrm>
              <a:off x="5072231" y="2763916"/>
              <a:ext cx="377705" cy="377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교체</a:t>
              </a:r>
            </a:p>
          </p:txBody>
        </p:sp>
        <p:sp>
          <p:nvSpPr>
            <p:cNvPr id="17" name="말풍선: 타원형 16">
              <a:extLst>
                <a:ext uri="{FF2B5EF4-FFF2-40B4-BE49-F238E27FC236}">
                  <a16:creationId xmlns:a16="http://schemas.microsoft.com/office/drawing/2014/main" id="{C06C0CF9-DDAA-40F9-B024-A5A07758F132}"/>
                </a:ext>
              </a:extLst>
            </p:cNvPr>
            <p:cNvSpPr/>
            <p:nvPr/>
          </p:nvSpPr>
          <p:spPr>
            <a:xfrm>
              <a:off x="2736175" y="1495453"/>
              <a:ext cx="1212464" cy="593749"/>
            </a:xfrm>
            <a:prstGeom prst="wedgeEllipseCallout">
              <a:avLst>
                <a:gd name="adj1" fmla="val -91323"/>
                <a:gd name="adj2" fmla="val 764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ABAA8DD-DF70-4C5A-B144-8B839DD083B9}"/>
                </a:ext>
              </a:extLst>
            </p:cNvPr>
            <p:cNvSpPr/>
            <p:nvPr/>
          </p:nvSpPr>
          <p:spPr>
            <a:xfrm>
              <a:off x="4197798" y="3335439"/>
              <a:ext cx="377705" cy="3794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회피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75AB21-9ACF-4A79-B64A-32D36111A32C}"/>
                </a:ext>
              </a:extLst>
            </p:cNvPr>
            <p:cNvSpPr/>
            <p:nvPr/>
          </p:nvSpPr>
          <p:spPr>
            <a:xfrm>
              <a:off x="4543763" y="2781379"/>
              <a:ext cx="377705" cy="3794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40" dirty="0">
                  <a:solidFill>
                    <a:schemeClr val="bg1"/>
                  </a:solidFill>
                </a:rPr>
                <a:t>스킬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:a16="http://schemas.microsoft.com/office/drawing/2014/main" id="{1BCDD289-4720-4825-9399-7CFD438DD4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431700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텍스트 개체 틀 1">
            <a:extLst>
              <a:ext uri="{FF2B5EF4-FFF2-40B4-BE49-F238E27FC236}">
                <a16:creationId xmlns:a16="http://schemas.microsoft.com/office/drawing/2014/main" id="{9A8E9847-C089-4571-B628-4D79AB9505C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45102"/>
            <a:ext cx="8415864" cy="254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1. </a:t>
            </a:r>
            <a:r>
              <a:rPr lang="ko-KR" altLang="en-US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FF001C-A36D-4BF7-BC37-EBAD2F0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A80E1-6C8D-4737-959A-BDC7340811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F077B58-E039-4A8C-9A68-A6960B2A5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3211D01-5E15-4431-A77A-86886BECD0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5E26553-F9C6-4B8F-958B-8BE0D5718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843E330-7CD6-4C79-B2DF-24EB20D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3408"/>
              </p:ext>
            </p:extLst>
          </p:nvPr>
        </p:nvGraphicFramePr>
        <p:xfrm>
          <a:off x="-751837" y="2259859"/>
          <a:ext cx="10099036" cy="481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주인공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미래 사이보그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군인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인공지능을 막기위해 전투 중 폭파에 휘말려 과거로 시간을 이동하게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박사의 도움으로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시공간을 조종하는 특수 장치를 장착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군인이기 때문에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무기를 자유자제로 다룰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플레이의 목적을 부여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사용하는 스킬에 대한 개연성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다양한 무기를 자유자제로 사용하는 것에 대한 개연성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확보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박사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뛰어난 천재 공학자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 중에 우연히 주인공을 불러오게 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매우 심각한 손상을 입은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주인공의 신체를 수리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해주게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사는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보스들과 알던 사이이며 그의 정보의 도움으로 주인공이 싸움을 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유저를 도와주는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npc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유저의 캐릭터가 사망 이후 다시 살아 올 수 있는 이유가 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이후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스토리의 흑막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사용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관리자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명의 보스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각자 분야로 매우 뛰어난 공학적 지식을 가지고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실험을 통해 각자의 신체를 개조함</a:t>
                      </a:r>
                      <a:endParaRPr lang="en-US" altLang="ko-KR" sz="12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보스들이 사라지면서 미래가 하나씩 바뀌게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유저가 토벌해야 하는 대상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매력적인 적일 수록 플레이에 애착이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플레이어가 </a:t>
                      </a:r>
                      <a:r>
                        <a:rPr lang="ko-KR" altLang="en-US" sz="1200" b="1" dirty="0">
                          <a:solidFill>
                            <a:srgbClr val="C00000"/>
                          </a:solidFill>
                        </a:rPr>
                        <a:t>보스를 하나씩 클리어 해가면서 변화하는 세상을 보여줌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게임에 몰입하게 됨</a:t>
                      </a:r>
                    </a:p>
                  </a:txBody>
                  <a:tcPr marL="107603" marR="107603" marT="53793" marB="53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752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텍스트 개체 틀 1">
            <a:extLst>
              <a:ext uri="{FF2B5EF4-FFF2-40B4-BE49-F238E27FC236}">
                <a16:creationId xmlns:a16="http://schemas.microsoft.com/office/drawing/2014/main" id="{C782E71C-5EE9-4313-8941-14EDC72A20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01043"/>
            <a:ext cx="6569610" cy="1990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ko-KR" sz="2000"/>
              <a:t>1. </a:t>
            </a:r>
            <a:r>
              <a:rPr lang="ko-KR" altLang="en-US" sz="2000"/>
              <a:t>세계관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FE1FD2E-E79B-4CDA-8158-4A47FDEA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97A29-0EED-4B94-A601-EDBD642A3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A2D8691-EDEA-4C53-9F75-20631F1AE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64920F7A-37CF-43D1-A04E-A645E4A29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1401" y="-1143000"/>
            <a:ext cx="2372359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디자인 컨셉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E0F5DC79-619B-43BB-844A-CFA152D5D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258DF5B3-0EA4-46AC-A48E-1B152BE42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3732"/>
              </p:ext>
            </p:extLst>
          </p:nvPr>
        </p:nvGraphicFramePr>
        <p:xfrm>
          <a:off x="1859816" y="1343106"/>
          <a:ext cx="7903944" cy="41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9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인물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84001" marR="84001" marT="42005" marB="420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/>
                        <a:t>콜로니</a:t>
                      </a:r>
                      <a:endParaRPr lang="ko-KR" altLang="en-US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과거에 과학적 연구를 위해 만들어진 하늘을 나는 비행 섬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명의 과학자가 구역을 나눠 관리함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미래에 인공지능을 개발해 인류를 통제하기 시작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이후 주인공을 과거로 시간이동 하게 만드는 장소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사건의 발단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유저가 게임을 플레이하는 주요 무대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게임이 진행되는 메인 무대로 과학자들이 만든 요세라면 다양한 방어 요소가 있을 것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C00000"/>
                          </a:solidFill>
                        </a:rPr>
                        <a:t>과학 요새 이기 때문에 나오는 방해요소에 정당성을 가짐</a:t>
                      </a:r>
                      <a:endParaRPr lang="en-US" altLang="ko-KR" sz="11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에테르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스토리 상 에너지 동력원이자 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중요한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로봇들이 움직일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특수한 경우 시공간까지 제어 할 수 있음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해당 기술은 주인공을 돕는 박사만이 할 수 있는 기술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스토리의 복선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게임 내 획득해야 하는 필수 제화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플레이에 직접 적으로 영향을 주는 요소 </a:t>
                      </a:r>
                      <a:endParaRPr lang="en-US" altLang="ko-KR" sz="1000" b="1" dirty="0">
                        <a:solidFill>
                          <a:srgbClr val="C00000"/>
                        </a:solidFill>
                      </a:endParaRP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유저가 수집해야 하는 필수 제화에 의미를 부여함으로 게임 내에서 매우 중요한 요소임을 스토리로 유저에게 연출 할 수 있음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세계관에서 적 로봇들이 움직일 수 있는 이유와 적을 처치하면서 얻는 제화와 상관관계를 설명할 수 있음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시공간</a:t>
                      </a:r>
                      <a:endParaRPr lang="en-US" altLang="ko-KR" sz="1500" b="1" dirty="0"/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에테르라는 물질을 통해 제어할 수 있는 현실에서는 불가능한 기술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시공간을 제어하기 위해 많은 양의 에테르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동력원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이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필요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주인공이 사망하기 직전 에테르 장치를 활용해 과거로 넘어 갈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C00000"/>
                          </a:solidFill>
                        </a:rPr>
                        <a:t>캐릭터가 죽어도 다시 살아날 수 있는 이유</a:t>
                      </a:r>
                      <a:r>
                        <a:rPr lang="ko-KR" altLang="en-US" sz="1000" dirty="0"/>
                        <a:t>를 스토리로 표현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주인공의 스킬의 컨셉에 대한 개연성 부여 요소</a:t>
                      </a:r>
                      <a:endParaRPr lang="en-US" altLang="ko-KR" sz="10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/>
                        <a:t>현실에 불가능한 기술에 대한 거부감 해소</a:t>
                      </a:r>
                    </a:p>
                  </a:txBody>
                  <a:tcPr marL="84001" marR="84001" marT="42005" marB="420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247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텍스트 개체 틀 1">
            <a:extLst>
              <a:ext uri="{FF2B5EF4-FFF2-40B4-BE49-F238E27FC236}">
                <a16:creationId xmlns:a16="http://schemas.microsoft.com/office/drawing/2014/main" id="{AE8E52FA-B9C7-4000-9121-1AD8BFA3881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618641"/>
            <a:ext cx="5988823" cy="18145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285F1-43E8-40B4-BF9B-502BA8D2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7C7A58-8DCF-4811-AE7A-AC1CCF332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03FBA887-0CF4-4265-AD69-566FA3306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7F7368-A38B-4916-A697-2D9197A68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EBDDD7-39E4-4967-9AE9-D8A7B1B5D6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36870" name="그룹 7">
            <a:extLst>
              <a:ext uri="{FF2B5EF4-FFF2-40B4-BE49-F238E27FC236}">
                <a16:creationId xmlns:a16="http://schemas.microsoft.com/office/drawing/2014/main" id="{5044DB47-F5DC-49FF-A4C5-EEFC47F68E9C}"/>
              </a:ext>
            </a:extLst>
          </p:cNvPr>
          <p:cNvGrpSpPr>
            <a:grpSpLocks/>
          </p:cNvGrpSpPr>
          <p:nvPr/>
        </p:nvGrpSpPr>
        <p:grpSpPr bwMode="auto">
          <a:xfrm>
            <a:off x="266703" y="2138419"/>
            <a:ext cx="5829298" cy="2451363"/>
            <a:chOff x="808429" y="755077"/>
            <a:chExt cx="7234159" cy="3041840"/>
          </a:xfrm>
        </p:grpSpPr>
        <p:grpSp>
          <p:nvGrpSpPr>
            <p:cNvPr id="36883" name="그룹 8">
              <a:extLst>
                <a:ext uri="{FF2B5EF4-FFF2-40B4-BE49-F238E27FC236}">
                  <a16:creationId xmlns:a16="http://schemas.microsoft.com/office/drawing/2014/main" id="{B4966B8E-5873-4E1C-AA29-37643ED4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81434" y="814462"/>
              <a:ext cx="2661154" cy="2982455"/>
              <a:chOff x="7465235" y="1441053"/>
              <a:chExt cx="3548205" cy="3976606"/>
            </a:xfrm>
          </p:grpSpPr>
          <p:pic>
            <p:nvPicPr>
              <p:cNvPr id="36892" name="Picture 2" descr=" ">
                <a:extLst>
                  <a:ext uri="{FF2B5EF4-FFF2-40B4-BE49-F238E27FC236}">
                    <a16:creationId xmlns:a16="http://schemas.microsoft.com/office/drawing/2014/main" id="{DBE293B1-A932-4B3F-B2D8-56907BF77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03" t="6439" b="7198"/>
              <a:stretch>
                <a:fillRect/>
              </a:stretch>
            </p:blipFill>
            <p:spPr bwMode="auto">
              <a:xfrm>
                <a:off x="8269085" y="1562562"/>
                <a:ext cx="2010318" cy="30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3" name="TextBox 18">
                <a:extLst>
                  <a:ext uri="{FF2B5EF4-FFF2-40B4-BE49-F238E27FC236}">
                    <a16:creationId xmlns:a16="http://schemas.microsoft.com/office/drawing/2014/main" id="{C5BE1C9A-7A3E-4CD9-B7C2-CDE1E5C3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5235" y="4771325"/>
                <a:ext cx="3123770" cy="591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920">
                    <a:latin typeface="맑은 고딕" panose="020B0503020000020004" pitchFamily="50" charset="-127"/>
                  </a:rPr>
                  <a:t>튜토리얼 정리 디자인 컨셉</a:t>
                </a:r>
                <a:endParaRPr lang="en-US" altLang="ko-KR" sz="1920">
                  <a:latin typeface="맑은 고딕" panose="020B0503020000020004" pitchFamily="50" charset="-127"/>
                </a:endParaRPr>
              </a:p>
              <a:p>
                <a:pPr eaLnBrk="1" hangingPunct="1"/>
                <a:r>
                  <a:rPr lang="en-US" altLang="ko-KR" sz="1920">
                    <a:latin typeface="맑은 고딕" panose="020B0503020000020004" pitchFamily="50" charset="-127"/>
                  </a:rPr>
                  <a:t>- &gt; </a:t>
                </a:r>
                <a:r>
                  <a:rPr lang="ko-KR" altLang="en-US" sz="1920">
                    <a:latin typeface="맑은 고딕" panose="020B0503020000020004" pitchFamily="50" charset="-127"/>
                  </a:rPr>
                  <a:t>이후 정리 코스튬으로 활용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EC548E5-1E2A-46C8-A0AA-26E16528A279}"/>
                  </a:ext>
                </a:extLst>
              </p:cNvPr>
              <p:cNvSpPr/>
              <p:nvPr/>
            </p:nvSpPr>
            <p:spPr>
              <a:xfrm>
                <a:off x="7465376" y="1441053"/>
                <a:ext cx="3548064" cy="3976606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grpSp>
          <p:nvGrpSpPr>
            <p:cNvPr id="36884" name="그룹 9">
              <a:extLst>
                <a:ext uri="{FF2B5EF4-FFF2-40B4-BE49-F238E27FC236}">
                  <a16:creationId xmlns:a16="http://schemas.microsoft.com/office/drawing/2014/main" id="{D932F8CA-FE8A-4E96-A7DD-68818FDC9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429" y="755077"/>
              <a:ext cx="4271561" cy="3041840"/>
              <a:chOff x="1608952" y="1219632"/>
              <a:chExt cx="5695414" cy="4055787"/>
            </a:xfrm>
          </p:grpSpPr>
          <p:grpSp>
            <p:nvGrpSpPr>
              <p:cNvPr id="36885" name="그룹 10">
                <a:extLst>
                  <a:ext uri="{FF2B5EF4-FFF2-40B4-BE49-F238E27FC236}">
                    <a16:creationId xmlns:a16="http://schemas.microsoft.com/office/drawing/2014/main" id="{F3E572DD-9136-4CD5-B2A7-478E26C97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8952" y="1219632"/>
                <a:ext cx="4024694" cy="3461826"/>
                <a:chOff x="0" y="879231"/>
                <a:chExt cx="4024694" cy="3461826"/>
              </a:xfrm>
            </p:grpSpPr>
            <p:pic>
              <p:nvPicPr>
                <p:cNvPr id="36890" name="그림 15" descr="남자, 쥐고있는, 물, 착용이(가) 표시된 사진&#10;&#10;자동 생성된 설명">
                  <a:extLst>
                    <a:ext uri="{FF2B5EF4-FFF2-40B4-BE49-F238E27FC236}">
                      <a16:creationId xmlns:a16="http://schemas.microsoft.com/office/drawing/2014/main" id="{34C60098-3CAB-4C24-AF9F-7B6EC6F1F7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4993" y="879231"/>
                  <a:ext cx="2449701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891" name="그림 16" descr="실외, 남자, 눈, 쥐고있는이(가) 표시된 사진&#10;&#10;자동 생성된 설명">
                  <a:extLst>
                    <a:ext uri="{FF2B5EF4-FFF2-40B4-BE49-F238E27FC236}">
                      <a16:creationId xmlns:a16="http://schemas.microsoft.com/office/drawing/2014/main" id="{E47CCB0A-1525-40EB-BFA3-FE5A226A53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79231"/>
                  <a:ext cx="2449006" cy="34618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0AAE4-C1B7-40ED-BBAB-37CB79C08C80}"/>
                  </a:ext>
                </a:extLst>
              </p:cNvPr>
              <p:cNvSpPr txBox="1"/>
              <p:nvPr/>
            </p:nvSpPr>
            <p:spPr>
              <a:xfrm>
                <a:off x="1912507" y="4681567"/>
                <a:ext cx="2542106" cy="3198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dirty="0">
                    <a:latin typeface="+mn-lt"/>
                  </a:rPr>
                  <a:t>메인 정리 기본 디자인 컨셉</a:t>
                </a:r>
              </a:p>
            </p:txBody>
          </p:sp>
          <p:pic>
            <p:nvPicPr>
              <p:cNvPr id="36887" name="그림 12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6F979A97-1DEE-4D1E-A01D-BB15E80B65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5" t="28915" r="35860" b="14697"/>
              <a:stretch>
                <a:fillRect/>
              </a:stretch>
            </p:blipFill>
            <p:spPr bwMode="auto">
              <a:xfrm>
                <a:off x="5643527" y="1759627"/>
                <a:ext cx="1660839" cy="2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BAC5C462-1AC1-4DFF-9E33-5C551192B508}"/>
                  </a:ext>
                </a:extLst>
              </p:cNvPr>
              <p:cNvSpPr/>
              <p:nvPr/>
            </p:nvSpPr>
            <p:spPr>
              <a:xfrm>
                <a:off x="5073429" y="2578893"/>
                <a:ext cx="809478" cy="61804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911A32F-2339-4ED9-BCE8-03CB365890E1}"/>
                  </a:ext>
                </a:extLst>
              </p:cNvPr>
              <p:cNvSpPr/>
              <p:nvPr/>
            </p:nvSpPr>
            <p:spPr>
              <a:xfrm>
                <a:off x="1912506" y="1298812"/>
                <a:ext cx="5112029" cy="3976607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F02EDE-77CC-4A4B-8D5B-2E2B9A890279}"/>
              </a:ext>
            </a:extLst>
          </p:cNvPr>
          <p:cNvSpPr txBox="1"/>
          <p:nvPr/>
        </p:nvSpPr>
        <p:spPr>
          <a:xfrm>
            <a:off x="5275583" y="3561854"/>
            <a:ext cx="3751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n-lt"/>
              </a:rPr>
              <a:t>SD</a:t>
            </a:r>
            <a:r>
              <a:rPr lang="ko-KR" altLang="en-US" dirty="0">
                <a:latin typeface="+mn-lt"/>
              </a:rPr>
              <a:t> 화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D6F990B-7BFA-4683-B524-A88D99BB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2936"/>
              </p:ext>
            </p:extLst>
          </p:nvPr>
        </p:nvGraphicFramePr>
        <p:xfrm>
          <a:off x="-751838" y="6002554"/>
          <a:ext cx="7167977" cy="13003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16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08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 기술을 가진 사이보그 군인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미래의 기술과 과거의 기술이 합쳐진 형태의 신체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/>
                        <a:t>시공간 장치를 부각시키는 디자인을 사용</a:t>
                      </a:r>
                      <a:endParaRPr lang="en-US" altLang="ko-KR" sz="9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900" dirty="0" err="1"/>
                        <a:t>튜토리얼에서</a:t>
                      </a:r>
                      <a:r>
                        <a:rPr lang="ko-KR" altLang="en-US" sz="900" dirty="0"/>
                        <a:t> 사용될 비슷하지만 조금 더 미래 기술이라고 생각할 만한 디자인의 코스튬 필요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57436" marR="57436" marT="28714" marB="28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9242A-C6F1-4276-842D-B35FDFFCCC58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821418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텍스트 개체 틀 1">
            <a:extLst>
              <a:ext uri="{FF2B5EF4-FFF2-40B4-BE49-F238E27FC236}">
                <a16:creationId xmlns:a16="http://schemas.microsoft.com/office/drawing/2014/main" id="{E79BD578-1692-4F85-A219-55B1503FCCE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389468" y="595257"/>
            <a:ext cx="6760601" cy="204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E18B87B-DEB4-4684-9C71-5759B555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19D545-A84F-4947-AF6F-C9D3599548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609296AE-F1E6-4721-BDD1-537D5659C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220514-F1BE-4149-96B7-5C73A2FE6A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3500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9910F97A-66D2-4C32-BE7A-FC534395B2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E0CC87E-4AA7-40AF-8222-4BEF6269E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4533"/>
              </p:ext>
            </p:extLst>
          </p:nvPr>
        </p:nvGraphicFramePr>
        <p:xfrm>
          <a:off x="-751838" y="4976933"/>
          <a:ext cx="8091712" cy="223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157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처음에는 유저를 도와주는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에서 시작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최종 보스로 외형이 변경되어 등장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스스로 인공지능이 되어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콜로니의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공격 무기를 통해 전투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빔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에너지 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폭탄 등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4"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스토리 반전 요소</a:t>
                      </a:r>
                      <a:endParaRPr lang="en-US" altLang="ko-KR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13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스토리의 반전요소로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번째 보스로 사용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스토리상 주인공이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명의 공학자들을 처치하는 것으로 미래 운명은 바뀌지 않았다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사라진 동료 과학자의 연구자료를 우연히 본 주인공은 지금껏 자신을 도와줬던 것들이 사실은 모두 그의 실험을 위한 과정들이었다는 것을 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그는 자신의 목적을 위해 주인공을 이용해 동료들을 죽인 것이었다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과학자는 자신의 뇌를 인공지능화 시킬 계획을 가지고 있었다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주인공을 도와 시공간 장치를 준 것 또한 그의 철저한 계산이었다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4837" marR="64837" marT="32407" marB="324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906" name="그룹 8">
            <a:extLst>
              <a:ext uri="{FF2B5EF4-FFF2-40B4-BE49-F238E27FC236}">
                <a16:creationId xmlns:a16="http://schemas.microsoft.com/office/drawing/2014/main" id="{90DF1B73-4FB6-4981-B379-23C159C3C9A3}"/>
              </a:ext>
            </a:extLst>
          </p:cNvPr>
          <p:cNvGrpSpPr>
            <a:grpSpLocks/>
          </p:cNvGrpSpPr>
          <p:nvPr/>
        </p:nvGrpSpPr>
        <p:grpSpPr bwMode="auto">
          <a:xfrm>
            <a:off x="2110741" y="1378351"/>
            <a:ext cx="4709159" cy="1938889"/>
            <a:chOff x="899161" y="1345195"/>
            <a:chExt cx="7345678" cy="3024611"/>
          </a:xfrm>
        </p:grpSpPr>
        <p:grpSp>
          <p:nvGrpSpPr>
            <p:cNvPr id="37910" name="그룹 9">
              <a:extLst>
                <a:ext uri="{FF2B5EF4-FFF2-40B4-BE49-F238E27FC236}">
                  <a16:creationId xmlns:a16="http://schemas.microsoft.com/office/drawing/2014/main" id="{BC298AB3-B866-44D2-8CDC-AC392E7CE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9161" y="1345195"/>
              <a:ext cx="2373652" cy="3024611"/>
              <a:chOff x="1304925" y="879231"/>
              <a:chExt cx="3164869" cy="4032815"/>
            </a:xfrm>
          </p:grpSpPr>
          <p:pic>
            <p:nvPicPr>
              <p:cNvPr id="37917" name="그림 16" descr="남자, 착용, 타기, 오토바이이(가) 표시된 사진&#10;&#10;자동 생성된 설명">
                <a:extLst>
                  <a:ext uri="{FF2B5EF4-FFF2-40B4-BE49-F238E27FC236}">
                    <a16:creationId xmlns:a16="http://schemas.microsoft.com/office/drawing/2014/main" id="{B19602CF-DE73-4362-9C7F-06C2C21A0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1217" y="879231"/>
                <a:ext cx="2945290" cy="365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8" name="TextBox 17">
                <a:extLst>
                  <a:ext uri="{FF2B5EF4-FFF2-40B4-BE49-F238E27FC236}">
                    <a16:creationId xmlns:a16="http://schemas.microsoft.com/office/drawing/2014/main" id="{5125F131-2D04-4B3A-A211-B4C47BF9B3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9577" y="4422533"/>
                <a:ext cx="2041090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대기 화면 </a:t>
                </a:r>
                <a:r>
                  <a:rPr lang="en-US" altLang="ko-KR" sz="1280">
                    <a:latin typeface="맑은 고딕" panose="020B0503020000020004" pitchFamily="50" charset="-127"/>
                  </a:rPr>
                  <a:t>NPC </a:t>
                </a:r>
                <a:r>
                  <a:rPr lang="ko-KR" altLang="en-US" sz="1280">
                    <a:latin typeface="맑은 고딕" panose="020B0503020000020004" pitchFamily="50" charset="-127"/>
                  </a:rPr>
                  <a:t>컨셉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7BEE38-4042-4887-9179-B53C3626E99E}"/>
                  </a:ext>
                </a:extLst>
              </p:cNvPr>
              <p:cNvSpPr/>
              <p:nvPr/>
            </p:nvSpPr>
            <p:spPr>
              <a:xfrm>
                <a:off x="1304925" y="935416"/>
                <a:ext cx="3164869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  <p:grpSp>
          <p:nvGrpSpPr>
            <p:cNvPr id="37911" name="그룹 10">
              <a:extLst>
                <a:ext uri="{FF2B5EF4-FFF2-40B4-BE49-F238E27FC236}">
                  <a16:creationId xmlns:a16="http://schemas.microsoft.com/office/drawing/2014/main" id="{830D5A74-3495-48C4-B1F8-01D3B7210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4806" y="1387333"/>
              <a:ext cx="4560033" cy="2982473"/>
              <a:chOff x="4913075" y="935416"/>
              <a:chExt cx="6080045" cy="3976630"/>
            </a:xfrm>
          </p:grpSpPr>
          <p:pic>
            <p:nvPicPr>
              <p:cNvPr id="37912" name="그림 11" descr="의류, 테이블, 책상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3DFCCE09-053F-4ACC-ADA2-148A87423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815" t="6528" r="6938" b="4584"/>
              <a:stretch>
                <a:fillRect/>
              </a:stretch>
            </p:blipFill>
            <p:spPr bwMode="auto">
              <a:xfrm>
                <a:off x="4913313" y="1257300"/>
                <a:ext cx="1721049" cy="280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3" name="TextBox 12">
                <a:extLst>
                  <a:ext uri="{FF2B5EF4-FFF2-40B4-BE49-F238E27FC236}">
                    <a16:creationId xmlns:a16="http://schemas.microsoft.com/office/drawing/2014/main" id="{47CDE6A7-561F-4DFE-8F93-1DBBF675B8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0150" y="4067174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던전 보스 컨셉</a:t>
                </a:r>
              </a:p>
            </p:txBody>
          </p:sp>
          <p:pic>
            <p:nvPicPr>
              <p:cNvPr id="37914" name="Picture 2" descr="관련 이미지">
                <a:extLst>
                  <a:ext uri="{FF2B5EF4-FFF2-40B4-BE49-F238E27FC236}">
                    <a16:creationId xmlns:a16="http://schemas.microsoft.com/office/drawing/2014/main" id="{9FA51C3A-D6AB-47F7-93C6-D13ED90796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075" y="2031756"/>
                <a:ext cx="3810000" cy="165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915" name="TextBox 14">
                <a:extLst>
                  <a:ext uri="{FF2B5EF4-FFF2-40B4-BE49-F238E27FC236}">
                    <a16:creationId xmlns:a16="http://schemas.microsoft.com/office/drawing/2014/main" id="{93E61BBA-AA75-40B6-9BF5-FE1355CA88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7943" y="3697842"/>
                <a:ext cx="1574251" cy="355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ko-KR" altLang="en-US" sz="1280">
                    <a:latin typeface="맑은 고딕" panose="020B0503020000020004" pitchFamily="50" charset="-127"/>
                  </a:rPr>
                  <a:t>최종 보스 컨셉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6EBFD6-A368-4A58-97C8-9EF2FA670285}"/>
                  </a:ext>
                </a:extLst>
              </p:cNvPr>
              <p:cNvSpPr/>
              <p:nvPr/>
            </p:nvSpPr>
            <p:spPr>
              <a:xfrm>
                <a:off x="4913075" y="935416"/>
                <a:ext cx="6080045" cy="3976630"/>
              </a:xfrm>
              <a:prstGeom prst="rect">
                <a:avLst/>
              </a:prstGeom>
              <a:noFill/>
              <a:ln w="254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80"/>
              </a:p>
            </p:txBody>
          </p:sp>
        </p:grp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E4DEC13-86DF-4C5E-9D75-D6DB70E4EA1A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311739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F55682CA-049C-4AB9-A58A-D67CEF7886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43820" y="-1143000"/>
            <a:ext cx="1788161" cy="60452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724583-44B3-4199-BD11-962BCCF21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7818A-1391-4E07-9469-904419A0D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5148209D-3CD5-417E-ADD4-F1E88D0DB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8914" name="텍스트 개체 틀 1">
            <a:extLst>
              <a:ext uri="{FF2B5EF4-FFF2-40B4-BE49-F238E27FC236}">
                <a16:creationId xmlns:a16="http://schemas.microsoft.com/office/drawing/2014/main" id="{279348C4-D282-4704-AAD0-BC8BA803FD32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419011" y="160885"/>
            <a:ext cx="961367" cy="292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캐릭터 컨셉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C6927A3-B901-4A9C-B1D2-A7CECD015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5032"/>
              </p:ext>
            </p:extLst>
          </p:nvPr>
        </p:nvGraphicFramePr>
        <p:xfrm>
          <a:off x="-736598" y="5464949"/>
          <a:ext cx="8839114" cy="1540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컨셉</a:t>
                      </a:r>
                      <a:endParaRPr lang="en-US" altLang="ko-KR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52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화학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에너지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물리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생명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전기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로봇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핵융합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무기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특징을 가지는 몬스터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공학자들이 자신이 연구하는 분야의 컨셉으로 몸을 개조했다는 컨셉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보스 컨셉에 따라 변하는 던전 디자인 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나머지 몬스터는 특수 몬스터를 제외하면 대부분 기본 몬스터 디자인에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베리에이션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해서 제작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70800" marR="70800" marT="35401" marB="354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5" name="그룹 8">
            <a:extLst>
              <a:ext uri="{FF2B5EF4-FFF2-40B4-BE49-F238E27FC236}">
                <a16:creationId xmlns:a16="http://schemas.microsoft.com/office/drawing/2014/main" id="{A8D79FE9-C9A7-41C9-A777-13225AD3B00B}"/>
              </a:ext>
            </a:extLst>
          </p:cNvPr>
          <p:cNvGrpSpPr>
            <a:grpSpLocks/>
          </p:cNvGrpSpPr>
          <p:nvPr/>
        </p:nvGrpSpPr>
        <p:grpSpPr bwMode="auto">
          <a:xfrm>
            <a:off x="-594359" y="1651354"/>
            <a:ext cx="8608059" cy="2753006"/>
            <a:chOff x="1003759" y="1595120"/>
            <a:chExt cx="11117121" cy="3556000"/>
          </a:xfrm>
        </p:grpSpPr>
        <p:pic>
          <p:nvPicPr>
            <p:cNvPr id="38929" name="그림 9" descr="의류, 남자, 녹색, 테이블이(가) 표시된 사진&#10;&#10;자동 생성된 설명">
              <a:extLst>
                <a:ext uri="{FF2B5EF4-FFF2-40B4-BE49-F238E27FC236}">
                  <a16:creationId xmlns:a16="http://schemas.microsoft.com/office/drawing/2014/main" id="{58FAD9F7-D484-4525-BC72-FE2133685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074" y="1734926"/>
              <a:ext cx="2021511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0" name="그림 10" descr="남자, 자전거, 쥐고있는, 타기이(가) 표시된 사진&#10;&#10;자동 생성된 설명">
              <a:extLst>
                <a:ext uri="{FF2B5EF4-FFF2-40B4-BE49-F238E27FC236}">
                  <a16:creationId xmlns:a16="http://schemas.microsoft.com/office/drawing/2014/main" id="{7C057612-E7D0-4932-BDCC-D9C48EEF3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873" y="1734926"/>
              <a:ext cx="2183999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그림 11" descr="앉아있는, 케이크, 서있는, 남자이(가) 표시된 사진&#10;&#10;자동 생성된 설명">
              <a:extLst>
                <a:ext uri="{FF2B5EF4-FFF2-40B4-BE49-F238E27FC236}">
                  <a16:creationId xmlns:a16="http://schemas.microsoft.com/office/drawing/2014/main" id="{210016EC-EBDA-4641-BFE7-686E45003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160" y="1734926"/>
              <a:ext cx="1955996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그림 12" descr="의류, 사람, 남자, 눈이(가) 표시된 사진&#10;&#10;자동 생성된 설명">
              <a:extLst>
                <a:ext uri="{FF2B5EF4-FFF2-40B4-BE49-F238E27FC236}">
                  <a16:creationId xmlns:a16="http://schemas.microsoft.com/office/drawing/2014/main" id="{142C74BE-D4EF-402F-8068-DA31BDF6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2444" y="1734926"/>
              <a:ext cx="1620520" cy="269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8D63C5-5AB1-40DE-809F-CFA003E46507}"/>
                </a:ext>
              </a:extLst>
            </p:cNvPr>
            <p:cNvSpPr txBox="1"/>
            <p:nvPr/>
          </p:nvSpPr>
          <p:spPr>
            <a:xfrm>
              <a:off x="1340257" y="4653704"/>
              <a:ext cx="137195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화학 </a:t>
              </a:r>
              <a:r>
                <a:rPr lang="en-US" altLang="ko-KR" dirty="0">
                  <a:latin typeface="+mn-lt"/>
                </a:rPr>
                <a:t>or</a:t>
              </a:r>
              <a:r>
                <a:rPr lang="ko-KR" altLang="en-US" dirty="0">
                  <a:latin typeface="+mn-lt"/>
                </a:rPr>
                <a:t> 에너지</a:t>
              </a:r>
              <a:endParaRPr lang="en-US" altLang="ko-KR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1E9DB7-3FA9-4ADB-A147-203AFB41A3C8}"/>
                </a:ext>
              </a:extLst>
            </p:cNvPr>
            <p:cNvSpPr txBox="1"/>
            <p:nvPr/>
          </p:nvSpPr>
          <p:spPr>
            <a:xfrm>
              <a:off x="3905258" y="4653704"/>
              <a:ext cx="1086133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전기 </a:t>
              </a:r>
              <a:r>
                <a:rPr lang="en-US" altLang="ko-KR" dirty="0">
                  <a:latin typeface="+mn-lt"/>
                </a:rPr>
                <a:t>/ </a:t>
              </a:r>
              <a:r>
                <a:rPr lang="ko-KR" altLang="en-US" dirty="0">
                  <a:latin typeface="+mn-lt"/>
                </a:rPr>
                <a:t>전자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244B2-ABD9-42F2-813B-882EA1BF2BA0}"/>
                </a:ext>
              </a:extLst>
            </p:cNvPr>
            <p:cNvSpPr txBox="1"/>
            <p:nvPr/>
          </p:nvSpPr>
          <p:spPr>
            <a:xfrm>
              <a:off x="7014157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기계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75ABFD-4CB2-4A17-8379-90439C3F1AF0}"/>
                </a:ext>
              </a:extLst>
            </p:cNvPr>
            <p:cNvSpPr txBox="1"/>
            <p:nvPr/>
          </p:nvSpPr>
          <p:spPr>
            <a:xfrm>
              <a:off x="9289221" y="4653704"/>
              <a:ext cx="53852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atin typeface="+mn-lt"/>
                </a:rPr>
                <a:t>생명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B3588-6F49-4977-A6AE-BE717331CB46}"/>
                </a:ext>
              </a:extLst>
            </p:cNvPr>
            <p:cNvSpPr/>
            <p:nvPr/>
          </p:nvSpPr>
          <p:spPr>
            <a:xfrm>
              <a:off x="1003759" y="1595120"/>
              <a:ext cx="11117121" cy="355600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5CE1-1402-4BA5-95DB-4A1352721A5D}"/>
                </a:ext>
              </a:extLst>
            </p:cNvPr>
            <p:cNvSpPr txBox="1"/>
            <p:nvPr/>
          </p:nvSpPr>
          <p:spPr>
            <a:xfrm>
              <a:off x="10628861" y="2575137"/>
              <a:ext cx="1118188" cy="1000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7200" b="1" dirty="0">
                  <a:solidFill>
                    <a:schemeClr val="accent4">
                      <a:lumMod val="75000"/>
                    </a:schemeClr>
                  </a:solidFill>
                  <a:latin typeface="+mn-lt"/>
                </a:rPr>
                <a:t>. . .</a:t>
              </a:r>
              <a:endParaRPr lang="ko-KR" altLang="en-US" b="1" dirty="0">
                <a:solidFill>
                  <a:schemeClr val="accent4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145F606B-D88D-4615-8532-56FB81D559E0}"/>
              </a:ext>
            </a:extLst>
          </p:cNvPr>
          <p:cNvSpPr txBox="1">
            <a:spLocks/>
          </p:cNvSpPr>
          <p:nvPr/>
        </p:nvSpPr>
        <p:spPr>
          <a:xfrm>
            <a:off x="7391401" y="-1143000"/>
            <a:ext cx="2372359" cy="6045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anchor="ctr"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674319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F2498-82B4-4EB1-B01B-EE1880C7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총 정리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D9A770E-755F-41EA-991F-00FF6C2B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89196"/>
              </p:ext>
            </p:extLst>
          </p:nvPr>
        </p:nvGraphicFramePr>
        <p:xfrm>
          <a:off x="457197" y="1543836"/>
          <a:ext cx="11252721" cy="37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0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분석 자료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플랫폼 분석을 통한 개발 방향성 전달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분석을 통한 기획 게임에 차별화 시도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개발 시 염두 할 요소를 알아보고 그에 맞춰 원활한 개발 진행을 위한 자료 수집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모티브 게임을 통해 현제 기획서의 게임의 특징을 효과적으로 전달하려고 함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개요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간략한 게임에 대한 설명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플레이 시놉시스 스토리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게임의 전체의 간략한 요소를 소개하고 시놉시스와 스토리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캐릭터 컨셉을 설명하며 전체적인 게임의 분위기와 추상적인 형태를 이해할 수 있도록 돕기 위한 자료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게임 소개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전투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캐릭터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무기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스킬 </a:t>
                      </a:r>
                      <a:r>
                        <a:rPr lang="en-US" altLang="ko-KR" sz="1000"/>
                        <a:t>/ </a:t>
                      </a:r>
                      <a:r>
                        <a:rPr lang="ko-KR" altLang="en-US" sz="1000"/>
                        <a:t>던전 등</a:t>
                      </a:r>
                      <a:br>
                        <a:rPr lang="en-US" altLang="ko-KR" sz="1000"/>
                      </a:br>
                      <a:r>
                        <a:rPr lang="ko-KR" altLang="en-US" sz="1000"/>
                        <a:t>게임 진행에 전반적으로 필요한 정보 제공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튜토리얼 스토리 보드 연출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가변적이지만 가이드라인을 잡아 게임의 전체 분위기와 핵심 요소의 변경을 최소화 하기 위한 자료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이후 세부 기획에 활용하기 위한 게임 내 필요한 요소를 정리해 두는 용도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전체 적인 플레이 흐름을 전달하기 위함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/>
                        <a:t>디자인</a:t>
                      </a:r>
                      <a:br>
                        <a:rPr lang="en-US" altLang="ko-KR" sz="1400" b="1" dirty="0"/>
                      </a:br>
                      <a:r>
                        <a:rPr lang="ko-KR" altLang="en-US" sz="1400" b="1" dirty="0"/>
                        <a:t>컨셉</a:t>
                      </a:r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게임 내 등장 캐릭터 </a:t>
                      </a:r>
                      <a:r>
                        <a:rPr lang="en-US" altLang="ko-KR" sz="1000"/>
                        <a:t>( </a:t>
                      </a:r>
                      <a:r>
                        <a:rPr lang="ko-KR" altLang="en-US" sz="1000"/>
                        <a:t>주인공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주요 </a:t>
                      </a:r>
                      <a:r>
                        <a:rPr lang="en-US" altLang="ko-KR" sz="1000"/>
                        <a:t>npc, </a:t>
                      </a:r>
                      <a:r>
                        <a:rPr lang="ko-KR" altLang="en-US" sz="1000"/>
                        <a:t>보스 몬스터 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컨셉 설정</a:t>
                      </a:r>
                      <a:endParaRPr lang="en-US" altLang="ko-KR" sz="100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/>
                        <a:t>세계관 형성에 중요한 요소 설정</a:t>
                      </a:r>
                      <a:endParaRPr lang="ko-KR" altLang="en-US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그래픽 디자인 중에 참고해서 작업할 수 있는 캐릭터 초기 컨셉을 설정하기 위한 문서 </a:t>
                      </a:r>
                      <a:endParaRPr lang="en-US" altLang="ko-KR" sz="10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dirty="0"/>
                        <a:t>핵심은 도움을 주는 </a:t>
                      </a:r>
                      <a:r>
                        <a:rPr lang="en-US" altLang="ko-KR" sz="1000" dirty="0" err="1"/>
                        <a:t>npc</a:t>
                      </a:r>
                      <a:r>
                        <a:rPr lang="ko-KR" altLang="en-US" sz="1000" dirty="0"/>
                        <a:t>에서 최종 보스로 변하는 박사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 들의 컨셉 아트 필수</a:t>
                      </a:r>
                      <a:endParaRPr lang="en-US" altLang="ko-KR" sz="1000" dirty="0"/>
                    </a:p>
                  </a:txBody>
                  <a:tcPr marL="107879" marR="107879" marT="53938" marB="539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27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7F0BFB4F-A3F2-44DC-9EFF-1D9FC8B4FC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09600" y="2298701"/>
            <a:ext cx="10972800" cy="12395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ko-KR" altLang="en-US"/>
              <a:t>모바일로 가볍게 하는 로그라이트</a:t>
            </a:r>
          </a:p>
        </p:txBody>
      </p:sp>
      <p:sp>
        <p:nvSpPr>
          <p:cNvPr id="9219" name="부제목 2">
            <a:extLst>
              <a:ext uri="{FF2B5EF4-FFF2-40B4-BE49-F238E27FC236}">
                <a16:creationId xmlns:a16="http://schemas.microsoft.com/office/drawing/2014/main" id="{82DDEA2F-79DD-4AAF-8AAC-C2493670AD9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609600" y="4391660"/>
            <a:ext cx="109728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ko-KR" altLang="en-US"/>
              <a:t>정재호 </a:t>
            </a:r>
            <a:r>
              <a:rPr lang="en-US" altLang="ko-KR"/>
              <a:t>(00</a:t>
            </a:r>
            <a:r>
              <a:rPr lang="ko-KR" altLang="en-US"/>
              <a:t>시간</a:t>
            </a:r>
            <a:r>
              <a:rPr lang="en-US" altLang="ko-KR"/>
              <a:t>)</a:t>
            </a:r>
            <a:endParaRPr lang="ko-KR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BF9D21-C8C9-431C-A160-8FFAD5CA7576}"/>
              </a:ext>
            </a:extLst>
          </p:cNvPr>
          <p:cNvSpPr/>
          <p:nvPr/>
        </p:nvSpPr>
        <p:spPr>
          <a:xfrm>
            <a:off x="-398778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71539D-CA4A-4B2E-B917-5264D5EB06F3}"/>
              </a:ext>
            </a:extLst>
          </p:cNvPr>
          <p:cNvSpPr/>
          <p:nvPr/>
        </p:nvSpPr>
        <p:spPr>
          <a:xfrm>
            <a:off x="22987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B0615-B875-4741-A036-843BC73666FF}"/>
              </a:ext>
            </a:extLst>
          </p:cNvPr>
          <p:cNvSpPr/>
          <p:nvPr/>
        </p:nvSpPr>
        <p:spPr>
          <a:xfrm>
            <a:off x="50088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67F420-463C-41E6-A71C-04F7250A3554}"/>
              </a:ext>
            </a:extLst>
          </p:cNvPr>
          <p:cNvSpPr/>
          <p:nvPr/>
        </p:nvSpPr>
        <p:spPr>
          <a:xfrm>
            <a:off x="7708902" y="828042"/>
            <a:ext cx="2176778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C07630F-6CA8-4A01-98C6-71B3EA794D29}"/>
              </a:ext>
            </a:extLst>
          </p:cNvPr>
          <p:cNvSpPr/>
          <p:nvPr/>
        </p:nvSpPr>
        <p:spPr>
          <a:xfrm>
            <a:off x="10431782" y="828042"/>
            <a:ext cx="2174240" cy="734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F32DEC-4456-401D-9271-E5C6F0578627}"/>
              </a:ext>
            </a:extLst>
          </p:cNvPr>
          <p:cNvSpPr/>
          <p:nvPr/>
        </p:nvSpPr>
        <p:spPr>
          <a:xfrm>
            <a:off x="-1219200" y="-1142999"/>
            <a:ext cx="14630400" cy="115570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B709BA-7135-491A-A5ED-A16767CF9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98778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분석자료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플랫폼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모티브 게임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AEDB5-4479-46A6-B0EA-0846085960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6321" y="828041"/>
            <a:ext cx="2176781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개요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컨셉 </a:t>
            </a:r>
            <a:r>
              <a:rPr lang="en-US" altLang="ko-KR" sz="1280" dirty="0"/>
              <a:t>/ </a:t>
            </a:r>
            <a:r>
              <a:rPr lang="ko-KR" altLang="en-US" sz="1280" dirty="0"/>
              <a:t>특징 </a:t>
            </a:r>
            <a:r>
              <a:rPr lang="en-US" altLang="ko-KR" sz="1280" dirty="0"/>
              <a:t>/ </a:t>
            </a:r>
            <a:r>
              <a:rPr lang="ko-KR" altLang="en-US" sz="1280" dirty="0"/>
              <a:t>의도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특징 요소 설정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시놉시스</a:t>
            </a:r>
            <a:endParaRPr lang="en-US" altLang="ko-KR" sz="128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FE703-2D85-496B-A2DB-9D73E89C07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6342" y="828041"/>
            <a:ext cx="2174240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소개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화면요소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캐릭터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제화 소비 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무기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전투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플레이 흐름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던전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몬스터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스토리텔링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스토리보드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38AC9-885D-4930-B20D-6AA775C1E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6382" y="828041"/>
            <a:ext cx="2176778" cy="64008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b="1" dirty="0"/>
              <a:t>정리</a:t>
            </a:r>
            <a:endParaRPr lang="en-US" altLang="ko-KR" b="1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분석자료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개요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소개</a:t>
            </a:r>
            <a:endParaRPr lang="en-US" altLang="ko-KR" sz="1280" dirty="0"/>
          </a:p>
          <a:p>
            <a:pPr>
              <a:lnSpc>
                <a:spcPct val="150000"/>
              </a:lnSpc>
              <a:defRPr/>
            </a:pPr>
            <a:r>
              <a:rPr lang="ko-KR" altLang="en-US" sz="1280" dirty="0"/>
              <a:t>디자인 컨셉</a:t>
            </a:r>
            <a:endParaRPr lang="en-US" altLang="ko-KR" sz="1759" dirty="0"/>
          </a:p>
        </p:txBody>
      </p:sp>
      <p:sp>
        <p:nvSpPr>
          <p:cNvPr id="10252" name="텍스트 개체 틀 5">
            <a:extLst>
              <a:ext uri="{FF2B5EF4-FFF2-40B4-BE49-F238E27FC236}">
                <a16:creationId xmlns:a16="http://schemas.microsoft.com/office/drawing/2014/main" id="{BEC5A80F-37B7-4A47-9EFF-DAAD6CB18098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-187960" y="-1003297"/>
            <a:ext cx="1755142" cy="8762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5F75997-1841-442F-AA09-E1F5982785BB}"/>
              </a:ext>
            </a:extLst>
          </p:cNvPr>
          <p:cNvSpPr txBox="1">
            <a:spLocks/>
          </p:cNvSpPr>
          <p:nvPr/>
        </p:nvSpPr>
        <p:spPr>
          <a:xfrm>
            <a:off x="7708902" y="828041"/>
            <a:ext cx="2176778" cy="6400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ko-KR" altLang="en-US" sz="2561" b="1" dirty="0"/>
              <a:t>디자인 컨셉</a:t>
            </a:r>
            <a:endParaRPr lang="en-US" altLang="ko-KR" sz="2561" b="1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세계관 컨셉</a:t>
            </a:r>
            <a:endParaRPr lang="en-US" altLang="ko-KR" sz="1280" dirty="0"/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ko-KR" altLang="en-US" sz="1280" dirty="0"/>
              <a:t>캐릭터 컨셉</a:t>
            </a:r>
            <a:endParaRPr lang="en-US" altLang="ko-KR" sz="1280" dirty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endParaRPr lang="en-US" altLang="ko-KR" sz="1280" dirty="0"/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endParaRPr lang="ko-KR" altLang="en-US" sz="1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53C2A9-A920-4B20-B62E-B8573EA8C779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 flipV="1">
            <a:off x="1778001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25A61C-712B-46C5-B7C4-10FF8E615A3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483103" y="4028441"/>
            <a:ext cx="52324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5E691BC-C65D-4218-B0DC-7913568DC6A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7180582" y="4028441"/>
            <a:ext cx="5283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7153277-0B27-4FE2-A7A6-B21AD076474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9885679" y="4028441"/>
            <a:ext cx="52070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452986-0D27-488A-9327-0F49D611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 분석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CF3B11C9-04DF-4006-90CB-FF2097CE39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853" y="1227265"/>
            <a:ext cx="3333294" cy="18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33CF5D2-FC33-425A-AA09-19D999711692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32" y="1189038"/>
            <a:ext cx="4122736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B0AA38C7-9C87-4323-ACDF-55D9DEEF5E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54395340"/>
              </p:ext>
            </p:extLst>
          </p:nvPr>
        </p:nvGraphicFramePr>
        <p:xfrm>
          <a:off x="457200" y="3124200"/>
          <a:ext cx="11252200" cy="321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99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던전을 탐험하며 다양한 무기를 사용해보며 몬스터를 처치하는 게임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내부도 여러가지 방으로 구성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포탈을 통해 다음 층으로 이동하며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 시 로딩화면을 활용해 유저가 사용할 특성을 선택하게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등장하는 특성을 수집해 캐릭터의 개성을 유저가 직접 만들어 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44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7C4D0DB8-D404-4A84-8FB1-4BABAAA6057B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FD9CD4-115D-43F6-AC18-8C6EA4633570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서론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0FB505-3691-4895-820F-2F25BB798B4B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모티브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분석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264197-9443-4326-AC1B-E1721CBF70F3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FE953-EF28-400F-963A-08CA7F7932FA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18D7B4-10E6-4855-A2D5-95A0F45923C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73D590-B82D-4BC8-B131-559DB9DBF14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9705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텍스트 개체 틀 1">
            <a:extLst>
              <a:ext uri="{FF2B5EF4-FFF2-40B4-BE49-F238E27FC236}">
                <a16:creationId xmlns:a16="http://schemas.microsoft.com/office/drawing/2014/main" id="{29C00E36-4B9B-4BEF-91D5-3F459D3F564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플랫폼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B7CF438-E1A0-4AE6-AFE3-C949D74D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463" y="-1143000"/>
            <a:ext cx="2443480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디자인 컨셉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B8300E-38C4-43B7-9C69-7E804C4CA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22E86A-19C4-44D7-B5EC-C253E95D69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EBEEE2F-87AA-438D-BD68-8C6417935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05381CF-593F-4694-B4A7-42F31DBE0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11272" name="Google Shape;141;p8">
            <a:extLst>
              <a:ext uri="{FF2B5EF4-FFF2-40B4-BE49-F238E27FC236}">
                <a16:creationId xmlns:a16="http://schemas.microsoft.com/office/drawing/2014/main" id="{E0EDB9EB-FE92-4305-B4A4-0D02B1E8FE86}"/>
              </a:ext>
            </a:extLst>
          </p:cNvPr>
          <p:cNvGraphicFramePr>
            <a:graphicFrameLocks/>
          </p:cNvGraphicFramePr>
          <p:nvPr/>
        </p:nvGraphicFramePr>
        <p:xfrm>
          <a:off x="-909319" y="-15239"/>
          <a:ext cx="7010400" cy="4249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2" name="Chart" r:id="rId3" imgW="4389500" imgH="2664183" progId="Excel.Chart.8">
                  <p:embed/>
                </p:oleObj>
              </mc:Choice>
              <mc:Fallback>
                <p:oleObj name="Chart" r:id="rId3" imgW="4389500" imgH="2664183" progId="Excel.Chart.8">
                  <p:embed/>
                  <p:pic>
                    <p:nvPicPr>
                      <p:cNvPr id="0" name="Google Shape;141;p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09319" y="-15239"/>
                        <a:ext cx="7010400" cy="4249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5C85DAA-B01D-44BD-956C-EA7805464842}"/>
              </a:ext>
            </a:extLst>
          </p:cNvPr>
          <p:cNvSpPr/>
          <p:nvPr/>
        </p:nvSpPr>
        <p:spPr>
          <a:xfrm>
            <a:off x="-810258" y="66039"/>
            <a:ext cx="6830059" cy="4086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0B8AF1-E745-48C0-8526-A1BAAEB83BAE}"/>
              </a:ext>
            </a:extLst>
          </p:cNvPr>
          <p:cNvSpPr/>
          <p:nvPr/>
        </p:nvSpPr>
        <p:spPr>
          <a:xfrm>
            <a:off x="-213360" y="561342"/>
            <a:ext cx="1503679" cy="3126739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5E483-6A22-4AFA-90DF-43CC414365E3}"/>
              </a:ext>
            </a:extLst>
          </p:cNvPr>
          <p:cNvSpPr txBox="1"/>
          <p:nvPr/>
        </p:nvSpPr>
        <p:spPr>
          <a:xfrm>
            <a:off x="6019801" y="1306538"/>
            <a:ext cx="6914072" cy="160332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920" dirty="0">
                <a:latin typeface="+mn-lt"/>
              </a:rPr>
              <a:t>19</a:t>
            </a:r>
            <a:r>
              <a:rPr lang="ko-KR" altLang="en-US" sz="1920" dirty="0">
                <a:latin typeface="+mn-lt"/>
              </a:rPr>
              <a:t>년도 설문조사 결과</a:t>
            </a:r>
            <a:endParaRPr lang="en-US" altLang="ko-KR" sz="192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응답자 중 </a:t>
            </a:r>
            <a:r>
              <a:rPr lang="en-US" altLang="ko-KR" sz="1600" dirty="0">
                <a:latin typeface="+mn-lt"/>
              </a:rPr>
              <a:t>90%</a:t>
            </a:r>
            <a:r>
              <a:rPr lang="ko-KR" altLang="en-US" sz="1600" dirty="0">
                <a:latin typeface="+mn-lt"/>
              </a:rPr>
              <a:t>가 모바일 게임을 플레이 한다고 답</a:t>
            </a:r>
            <a:endParaRPr lang="en-US" altLang="ko-KR" sz="1600" dirty="0">
              <a:latin typeface="+mn-lt"/>
            </a:endParaRP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다음으로 </a:t>
            </a:r>
            <a:r>
              <a:rPr lang="en-US" altLang="ko-KR" sz="1600" dirty="0">
                <a:latin typeface="+mn-lt"/>
              </a:rPr>
              <a:t>PC, </a:t>
            </a:r>
            <a:r>
              <a:rPr lang="ko-KR" altLang="en-US" sz="1600" dirty="0">
                <a:latin typeface="+mn-lt"/>
              </a:rPr>
              <a:t>콘솔</a:t>
            </a:r>
            <a:r>
              <a:rPr lang="en-US" altLang="ko-KR" sz="1600" dirty="0">
                <a:latin typeface="+mn-lt"/>
              </a:rPr>
              <a:t>, </a:t>
            </a:r>
            <a:r>
              <a:rPr lang="ko-KR" altLang="en-US" sz="1600" dirty="0">
                <a:latin typeface="+mn-lt"/>
              </a:rPr>
              <a:t>아케이드 순 </a:t>
            </a:r>
            <a:r>
              <a:rPr lang="en-US" altLang="ko-KR" sz="1600" dirty="0">
                <a:latin typeface="+mn-lt"/>
              </a:rPr>
              <a:t>( </a:t>
            </a:r>
            <a:r>
              <a:rPr lang="ko-KR" altLang="en-US" sz="1600" dirty="0">
                <a:latin typeface="+mn-lt"/>
              </a:rPr>
              <a:t>복수 응답 가능 </a:t>
            </a:r>
            <a:r>
              <a:rPr lang="en-US" altLang="ko-KR" sz="1600" dirty="0">
                <a:latin typeface="+mn-lt"/>
              </a:rPr>
              <a:t>)</a:t>
            </a:r>
          </a:p>
          <a:p>
            <a:pPr marL="457195" indent="-4571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600" dirty="0">
                <a:latin typeface="+mn-lt"/>
              </a:rPr>
              <a:t>게임이 아닌 인터넷 접속 플랫폼으로 </a:t>
            </a:r>
            <a:r>
              <a:rPr lang="en-US" altLang="ko-KR" sz="1600" dirty="0">
                <a:latin typeface="+mn-lt"/>
              </a:rPr>
              <a:t>97%</a:t>
            </a:r>
            <a:r>
              <a:rPr lang="ko-KR" altLang="en-US" sz="1600" dirty="0">
                <a:latin typeface="+mn-lt"/>
              </a:rPr>
              <a:t>가 스마트폰을 이용한다고 함</a:t>
            </a:r>
          </a:p>
        </p:txBody>
      </p:sp>
      <p:pic>
        <p:nvPicPr>
          <p:cNvPr id="11276" name="그림 11">
            <a:extLst>
              <a:ext uri="{FF2B5EF4-FFF2-40B4-BE49-F238E27FC236}">
                <a16:creationId xmlns:a16="http://schemas.microsoft.com/office/drawing/2014/main" id="{3AB2ADF8-DE13-48BB-93F1-033AACFC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6"/>
          <a:stretch>
            <a:fillRect/>
          </a:stretch>
        </p:blipFill>
        <p:spPr bwMode="auto">
          <a:xfrm>
            <a:off x="-751839" y="4361182"/>
            <a:ext cx="6703061" cy="281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9E5BCD-E69A-4084-9656-0CD09B058309}"/>
              </a:ext>
            </a:extLst>
          </p:cNvPr>
          <p:cNvSpPr/>
          <p:nvPr/>
        </p:nvSpPr>
        <p:spPr>
          <a:xfrm>
            <a:off x="-810258" y="4292602"/>
            <a:ext cx="6830059" cy="2994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1278" name="TextBox 13">
            <a:extLst>
              <a:ext uri="{FF2B5EF4-FFF2-40B4-BE49-F238E27FC236}">
                <a16:creationId xmlns:a16="http://schemas.microsoft.com/office/drawing/2014/main" id="{9E0AF939-3E10-45F1-9250-DEA9B3F05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008601"/>
            <a:ext cx="6922023" cy="15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응답자 중 </a:t>
            </a:r>
            <a:r>
              <a:rPr lang="en-US" altLang="ko-KR" sz="1600" dirty="0">
                <a:latin typeface="맑은 고딕" panose="020B0503020000020004" pitchFamily="50" charset="-127"/>
              </a:rPr>
              <a:t>24.1%</a:t>
            </a:r>
            <a:r>
              <a:rPr lang="ko-KR" altLang="en-US" sz="1600" dirty="0">
                <a:latin typeface="맑은 고딕" panose="020B0503020000020004" pitchFamily="50" charset="-127"/>
              </a:rPr>
              <a:t>가 퍼즐장르</a:t>
            </a:r>
            <a:r>
              <a:rPr lang="en-US" altLang="ko-KR" sz="1600" dirty="0">
                <a:latin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</a:rPr>
              <a:t>15.7%</a:t>
            </a:r>
            <a:r>
              <a:rPr lang="ko-KR" altLang="en-US" sz="1600" dirty="0">
                <a:latin typeface="맑은 고딕" panose="020B0503020000020004" pitchFamily="50" charset="-127"/>
              </a:rPr>
              <a:t>가 </a:t>
            </a:r>
            <a:r>
              <a:rPr lang="en-US" altLang="ko-KR" sz="1600" dirty="0">
                <a:latin typeface="맑은 고딕" panose="020B0503020000020004" pitchFamily="50" charset="-127"/>
              </a:rPr>
              <a:t>RPG </a:t>
            </a:r>
            <a:r>
              <a:rPr lang="ko-KR" altLang="en-US" sz="1600" dirty="0">
                <a:latin typeface="맑은 고딕" panose="020B0503020000020004" pitchFamily="50" charset="-127"/>
              </a:rPr>
              <a:t>게임을 이용한다 응답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맑은 고딕" panose="020B0503020000020004" pitchFamily="50" charset="-127"/>
              </a:rPr>
              <a:t>한판 한판이 짧아 </a:t>
            </a:r>
            <a:r>
              <a:rPr lang="en-US" altLang="ko-KR" sz="1600" dirty="0">
                <a:latin typeface="맑은 고딕" panose="020B0503020000020004" pitchFamily="50" charset="-127"/>
              </a:rPr>
              <a:t>40~50</a:t>
            </a:r>
            <a:r>
              <a:rPr lang="ko-KR" altLang="en-US" sz="1600" dirty="0">
                <a:latin typeface="맑은 고딕" panose="020B0503020000020004" pitchFamily="50" charset="-127"/>
              </a:rPr>
              <a:t>대 성인에서 높은 선호도를 보인다 생각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맑은 고딕" panose="020B0503020000020004" pitchFamily="50" charset="-127"/>
              </a:rPr>
              <a:t>RPG / MORPG / MMORPG</a:t>
            </a:r>
            <a:r>
              <a:rPr lang="ko-KR" altLang="en-US" sz="1600" dirty="0">
                <a:latin typeface="맑은 고딕" panose="020B0503020000020004" pitchFamily="50" charset="-127"/>
              </a:rPr>
              <a:t>가 매출 순위도 높고 기존 인기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활용해</a:t>
            </a:r>
            <a:br>
              <a:rPr lang="en-US" altLang="ko-KR" sz="1600" dirty="0">
                <a:latin typeface="맑은 고딕" panose="020B0503020000020004" pitchFamily="50" charset="-127"/>
              </a:rPr>
            </a:br>
            <a:r>
              <a:rPr lang="ko-KR" altLang="en-US" sz="1600" dirty="0">
                <a:latin typeface="맑은 고딕" panose="020B0503020000020004" pitchFamily="50" charset="-127"/>
              </a:rPr>
              <a:t>해당 </a:t>
            </a:r>
            <a:r>
              <a:rPr lang="en-US" altLang="ko-KR" sz="1600" dirty="0">
                <a:latin typeface="맑은 고딕" panose="020B0503020000020004" pitchFamily="50" charset="-127"/>
              </a:rPr>
              <a:t>IP</a:t>
            </a:r>
            <a:r>
              <a:rPr lang="ko-KR" altLang="en-US" sz="1600" dirty="0">
                <a:latin typeface="맑은 고딕" panose="020B0503020000020004" pitchFamily="50" charset="-127"/>
              </a:rPr>
              <a:t>를 알고 있던 </a:t>
            </a:r>
            <a:r>
              <a:rPr lang="en-US" altLang="ko-KR" sz="1600" dirty="0">
                <a:latin typeface="맑은 고딕" panose="020B0503020000020004" pitchFamily="50" charset="-127"/>
              </a:rPr>
              <a:t>30 ~ 50 </a:t>
            </a:r>
            <a:r>
              <a:rPr lang="ko-KR" altLang="en-US" sz="1600" dirty="0">
                <a:latin typeface="맑은 고딕" panose="020B0503020000020004" pitchFamily="50" charset="-127"/>
              </a:rPr>
              <a:t>대에 높은 충성도를 보인다 판단</a:t>
            </a:r>
            <a:endParaRPr lang="en-US" altLang="ko-KR" sz="1600" dirty="0">
              <a:latin typeface="맑은 고딕" panose="020B0503020000020004" pitchFamily="50" charset="-127"/>
            </a:endParaRPr>
          </a:p>
        </p:txBody>
      </p:sp>
      <p:sp>
        <p:nvSpPr>
          <p:cNvPr id="11279" name="TextBox 14">
            <a:extLst>
              <a:ext uri="{FF2B5EF4-FFF2-40B4-BE49-F238E27FC236}">
                <a16:creationId xmlns:a16="http://schemas.microsoft.com/office/drawing/2014/main" id="{74F9F6E4-2BD1-4968-8DD3-CC8F3E65C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1" y="3139442"/>
            <a:ext cx="4934364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2240" b="1" dirty="0">
                <a:latin typeface="맑은 고딕" panose="020B0503020000020004" pitchFamily="50" charset="-127"/>
              </a:rPr>
              <a:t>&lt; </a:t>
            </a:r>
            <a:r>
              <a:rPr lang="ko-KR" altLang="en-US" sz="2240" b="1" dirty="0">
                <a:latin typeface="맑은 고딕" panose="020B0503020000020004" pitchFamily="50" charset="-127"/>
              </a:rPr>
              <a:t>모바일 플랫폼으로 출시 계획 중 </a:t>
            </a:r>
            <a:r>
              <a:rPr lang="en-US" altLang="ko-KR" sz="2240" b="1" dirty="0">
                <a:latin typeface="맑은 고딕" panose="020B0503020000020004" pitchFamily="50" charset="-127"/>
              </a:rPr>
              <a:t>&gt;</a:t>
            </a:r>
            <a:endParaRPr lang="ko-KR" altLang="en-US" sz="2240" b="1" dirty="0">
              <a:latin typeface="맑은 고딕" panose="020B0503020000020004" pitchFamily="50" charset="-127"/>
            </a:endParaRPr>
          </a:p>
        </p:txBody>
      </p:sp>
      <p:sp>
        <p:nvSpPr>
          <p:cNvPr id="11281" name="TextBox 16">
            <a:extLst>
              <a:ext uri="{FF2B5EF4-FFF2-40B4-BE49-F238E27FC236}">
                <a16:creationId xmlns:a16="http://schemas.microsoft.com/office/drawing/2014/main" id="{DEF6EBEA-AAB3-4BFF-97FE-1ADABF860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623" y="6624319"/>
            <a:ext cx="68300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920" b="1">
                <a:latin typeface="맑은 고딕" panose="020B0503020000020004" pitchFamily="50" charset="-127"/>
              </a:rPr>
              <a:t>&lt; </a:t>
            </a:r>
            <a:r>
              <a:rPr lang="ko-KR" altLang="en-US" sz="1920" b="1">
                <a:latin typeface="맑은 고딕" panose="020B0503020000020004" pitchFamily="50" charset="-127"/>
              </a:rPr>
              <a:t>퍼즐 처럼 한판 한판이 짧은 </a:t>
            </a:r>
            <a:r>
              <a:rPr lang="en-US" altLang="ko-KR" sz="1920" b="1">
                <a:latin typeface="맑은 고딕" panose="020B0503020000020004" pitchFamily="50" charset="-127"/>
              </a:rPr>
              <a:t>RPG </a:t>
            </a:r>
            <a:r>
              <a:rPr lang="ko-KR" altLang="en-US" sz="1920" b="1">
                <a:latin typeface="맑은 고딕" panose="020B0503020000020004" pitchFamily="50" charset="-127"/>
              </a:rPr>
              <a:t>게임을 만들고 싶었음 </a:t>
            </a:r>
            <a:r>
              <a:rPr lang="en-US" altLang="ko-KR" sz="1920" b="1">
                <a:latin typeface="맑은 고딕" panose="020B0503020000020004" pitchFamily="50" charset="-127"/>
              </a:rPr>
              <a:t>&gt;</a:t>
            </a:r>
            <a:endParaRPr lang="ko-KR" altLang="en-US" sz="2240" b="1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텍스트 개체 틀 1">
            <a:extLst>
              <a:ext uri="{FF2B5EF4-FFF2-40B4-BE49-F238E27FC236}">
                <a16:creationId xmlns:a16="http://schemas.microsoft.com/office/drawing/2014/main" id="{3EDA84C1-FF4B-40AE-AD21-A5384304CE8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998C4C4E-CA1B-4E03-B545-64E2FF52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F5C758-029E-44DF-A13E-D9567B7C68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4AD17F5A-4172-4FFB-AA8F-840B90A2C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95D6CDC-1A40-459B-9DC4-3A06F73165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1731C53B-89A0-4FF2-B135-CD118BDE6B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3CED29E2-B3D0-4879-8036-CD683FB855A5}"/>
              </a:ext>
            </a:extLst>
          </p:cNvPr>
          <p:cNvGraphicFramePr>
            <a:graphicFrameLocks/>
          </p:cNvGraphicFramePr>
          <p:nvPr/>
        </p:nvGraphicFramePr>
        <p:xfrm>
          <a:off x="-751838" y="3655063"/>
          <a:ext cx="13731240" cy="401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9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4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소울 나이트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던전을 탐험하며 몬스터를 처치하는 게임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층으로 이루어진 던전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한 층마다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개의 스테이지로 구분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또한 여러가지 방으로 구성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각 층의 마지막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번째 스테이지에 보스가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날라오는 탄을 피하며 적을 처치하기에 좁은 방으로 인해 게임의 난이도가 높음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정리를 수집하며 정리의 특징에 맞는 특성과 무기 선택으로 던전을 클리어 하는 재미를 유저에게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자동 조준 시스템으로 화면에 보이는 적을 알아서 타겟팅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근접무기로 적의 공격 탄을 지울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안드로이드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IOS,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닌텐도 스위치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17.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스토리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8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던전 탐험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정리 수집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업적 달성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317" name="그림 8">
            <a:extLst>
              <a:ext uri="{FF2B5EF4-FFF2-40B4-BE49-F238E27FC236}">
                <a16:creationId xmlns:a16="http://schemas.microsoft.com/office/drawing/2014/main" id="{AAFC1782-B1E5-441F-A750-23F9665C9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61" y="-30482"/>
            <a:ext cx="684784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18" name="그림 9">
            <a:extLst>
              <a:ext uri="{FF2B5EF4-FFF2-40B4-BE49-F238E27FC236}">
                <a16:creationId xmlns:a16="http://schemas.microsoft.com/office/drawing/2014/main" id="{93F83621-4DE6-42F9-B23B-37D4442E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498" y="-81283"/>
            <a:ext cx="5867400" cy="32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2">
            <a:extLst>
              <a:ext uri="{FF2B5EF4-FFF2-40B4-BE49-F238E27FC236}">
                <a16:creationId xmlns:a16="http://schemas.microsoft.com/office/drawing/2014/main" id="{7D5C9695-05C2-4821-AB96-E215D09E706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텍스트 개체 틀 1">
            <a:extLst>
              <a:ext uri="{FF2B5EF4-FFF2-40B4-BE49-F238E27FC236}">
                <a16:creationId xmlns:a16="http://schemas.microsoft.com/office/drawing/2014/main" id="{9810FFF3-98C7-4BF3-BF8C-F5862E228287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모티브 게임 분석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E275D2-F1BE-40B0-9C43-E7E39772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119" y="-1143000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F479C-8A3A-4861-99AF-17A304C61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94D1EFB1-640F-49A8-8D1E-70F056275E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E61ADB-6C10-4AC8-8F24-ABC157167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1EA8E46D-1F2B-44CA-95A9-E6304C142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DDEC451-5DE5-432A-BFDF-30160A97F68D}"/>
              </a:ext>
            </a:extLst>
          </p:cNvPr>
          <p:cNvGraphicFramePr>
            <a:graphicFrameLocks/>
          </p:cNvGraphicFramePr>
          <p:nvPr/>
        </p:nvGraphicFramePr>
        <p:xfrm>
          <a:off x="-751838" y="4025903"/>
          <a:ext cx="13731242" cy="3648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3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1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12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간략한정보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카타나</a:t>
                      </a:r>
                      <a:r>
                        <a:rPr lang="ko-KR" altLang="en-US" sz="1600" dirty="0"/>
                        <a:t> 제로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사이버 펑크 분위기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부드럽고 섬세한 도트 연출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박진감 넘치는 액션이 특징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진행하면 할 수 록 올라가는 난이도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시도의 제한이 없어 무한히 도전할 수 있는 게임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체력이라는 것이 따로 없고 적에게 한번 맞으면 그 자리에서 정리가 사망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스테이지를 다시 도전하게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선제 공격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회피를 통해 클리어 시 까지 공격을 받지 않도록 하는 것이 목표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적의 총알 공격을 타이밍에 맞춰 검을 휘두르는 것으로 튕겨 낼 수 있음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정리의 특수 효과와 함께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 내 동작들을 일시적으로 느리게 만들어 유저가 보다 원활하게 동작을 할 수 있음</a:t>
                      </a:r>
                      <a:endParaRPr lang="en-US" altLang="ko-KR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액션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핵 앤 슬래시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플랫포머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PC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 닌텐도 스위치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6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출시일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19.</a:t>
                      </a:r>
                      <a:r>
                        <a:rPr lang="ko-KR" altLang="en-US" sz="1600" dirty="0"/>
                        <a:t> 스토리</a:t>
                      </a:r>
                      <a:r>
                        <a:rPr lang="en-US" altLang="ko-KR" sz="1600" dirty="0"/>
                        <a:t>4.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18</a:t>
                      </a:r>
                      <a:endParaRPr lang="ko-KR" altLang="en-US" sz="1600" dirty="0"/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24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 컨텐츠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스테이지 클리어 </a:t>
                      </a:r>
                      <a:endParaRPr lang="en-US" altLang="ko-KR" sz="1600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차별화 된 전투 방식</a:t>
                      </a:r>
                    </a:p>
                  </a:txBody>
                  <a:tcPr marL="146304" marR="146304" marT="73124" marB="731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342" name="그림 8">
            <a:extLst>
              <a:ext uri="{FF2B5EF4-FFF2-40B4-BE49-F238E27FC236}">
                <a16:creationId xmlns:a16="http://schemas.microsoft.com/office/drawing/2014/main" id="{68D999EC-98F0-44F2-BAF8-FE158104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016" y="-161289"/>
            <a:ext cx="676656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그림 9">
            <a:extLst>
              <a:ext uri="{FF2B5EF4-FFF2-40B4-BE49-F238E27FC236}">
                <a16:creationId xmlns:a16="http://schemas.microsoft.com/office/drawing/2014/main" id="{FC85F72E-82C1-4091-9433-76592545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4" y="-161289"/>
            <a:ext cx="692912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5DEB857D-4995-482A-ABE0-0088BB906EED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텍스트 개체 틀 1">
            <a:extLst>
              <a:ext uri="{FF2B5EF4-FFF2-40B4-BE49-F238E27FC236}">
                <a16:creationId xmlns:a16="http://schemas.microsoft.com/office/drawing/2014/main" id="{2F04FCAD-0D52-4593-B110-7027432F9E1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컨셉 </a:t>
            </a:r>
            <a:r>
              <a:rPr lang="en-US" altLang="ko-KR"/>
              <a:t>/ </a:t>
            </a:r>
            <a:r>
              <a:rPr lang="ko-KR" altLang="en-US"/>
              <a:t>특징 </a:t>
            </a:r>
            <a:r>
              <a:rPr lang="en-US" altLang="ko-KR"/>
              <a:t>/ </a:t>
            </a:r>
            <a:r>
              <a:rPr lang="ko-KR" altLang="en-US"/>
              <a:t>의도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51AD70-EF29-49FF-825F-504A1954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7FB2C-B3FE-4E27-B6FD-924F0704A0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2A299EAA-0D8E-4963-B099-0C3A782DC6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17B4AFA-2758-4921-AFC9-877D0AA686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33FDF920-1160-4489-AAD0-AB86C035DC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F349A0FF-93AA-4706-8681-B65310F5A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754217"/>
              </p:ext>
            </p:extLst>
          </p:nvPr>
        </p:nvGraphicFramePr>
        <p:xfrm>
          <a:off x="5176522" y="117220"/>
          <a:ext cx="13710918" cy="405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5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9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2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3344">
                <a:tc rowSpan="5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로그 라이트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싱글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RPG,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액션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시점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탑 뷰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스팀 펑크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SF , 2D,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도트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모바일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4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수동조작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차별화된 스킬 시스템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chemeClr val="tx1"/>
                          </a:solidFill>
                        </a:rPr>
                        <a:t>권장 사양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중간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기획 의도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방향성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퍼즐게임처럼 짧게 플레이 할 수 있는 모바일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로그라이트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장르 게임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시간을 조종하는 액션을 연출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다른 게임과 차별성을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대 다수의 전투에서 승리하는 쾌감을 유저에게 주는 것</a:t>
                      </a:r>
                      <a:endParaRPr lang="en-US" altLang="ko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3658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</a:rPr>
                        <a:t>차별점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로그라이크의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어려운 게임 난이도 완화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로그 라이트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시간을 조종한다는 느낌의 스킬과 기타 요소들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SF,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스팀펑크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느낌의 그래픽 디자인</a:t>
                      </a:r>
                    </a:p>
                  </a:txBody>
                  <a:tcPr marL="146292" marR="146292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372" name="그림 8" descr="건물, 회로, 하얀색, 컴퓨터이(가) 표시된 사진&#10;&#10;자동 생성된 설명">
            <a:extLst>
              <a:ext uri="{FF2B5EF4-FFF2-40B4-BE49-F238E27FC236}">
                <a16:creationId xmlns:a16="http://schemas.microsoft.com/office/drawing/2014/main" id="{B88B97C6-5085-404F-A346-B15F7C9F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8" y="1596579"/>
            <a:ext cx="5331461" cy="309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84286E-2279-4CDE-AE29-0289896A9420}"/>
              </a:ext>
            </a:extLst>
          </p:cNvPr>
          <p:cNvGraphicFramePr>
            <a:graphicFrameLocks noGrp="1"/>
          </p:cNvGraphicFramePr>
          <p:nvPr/>
        </p:nvGraphicFramePr>
        <p:xfrm>
          <a:off x="-759458" y="4203701"/>
          <a:ext cx="13710919" cy="3068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76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던전의 랜덤 조합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사망 시 리스크에 대한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긴장감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플레이를 반복적으로 했을 때 지루함을 일부 상쇠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복고풍 그래픽으로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개발의 난이도 감소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기존 </a:t>
                      </a:r>
                      <a:r>
                        <a:rPr lang="ko-KR" altLang="en-US" sz="1700" b="1" dirty="0" err="1">
                          <a:solidFill>
                            <a:srgbClr val="C00000"/>
                          </a:solidFill>
                        </a:rPr>
                        <a:t>메니아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 유저와 과거 향수를 찾는 유저를 타겟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적의 공격 패턴을 회피하고 빈틈을 노리는 액션과 전략이 공존하는 즐거움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3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스테이지 클리어를 위해 개별적으로 룸에 도전하고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사망으로 얻는 피드백과 제화를 통해 부족한 부분을 유저가 스스로 채워가는 방식의 플레이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Ex)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적의 공격에 쉽게 죽음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체력을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 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스킬 사용 후 에너지 회복 속도가 느림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&gt;&gt;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에너지 회복 속도 강화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위험 부담은 있지만 상대적으로 큰 보상을 위해 위험을 감수하는 플레이를 유도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고급 룸을 클리어 하는 것으로 특성을 획득하고 획득한 특성을 유지하며 스테이지를 클리어 해가는 것이 포인트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46292" marR="146292" marT="73168" marB="731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제목 2">
            <a:extLst>
              <a:ext uri="{FF2B5EF4-FFF2-40B4-BE49-F238E27FC236}">
                <a16:creationId xmlns:a16="http://schemas.microsoft.com/office/drawing/2014/main" id="{BFA0B358-32AA-4C62-943C-87309F23DEF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텍스트 개체 틀 1">
            <a:extLst>
              <a:ext uri="{FF2B5EF4-FFF2-40B4-BE49-F238E27FC236}">
                <a16:creationId xmlns:a16="http://schemas.microsoft.com/office/drawing/2014/main" id="{0AA7A6B2-6B70-4FD9-87A8-EF89758A82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</a:t>
            </a:r>
            <a:r>
              <a:rPr lang="ko-KR" altLang="en-US"/>
              <a:t>특징 요소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F5F3A3-BFC7-4207-94DC-CB6A4F56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8A3613-4055-4F97-8CE1-254DD0228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2CB897B-C142-4A33-A312-F2A54450B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7B6D725-D33B-4A26-ACCA-510B9EDB7B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0CD7E9B6-A668-46F0-B98A-B091429D7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F2DD7950-BD85-4433-9B30-4E3EA00E2288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41"/>
          <a:ext cx="13731241" cy="7525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2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>
                          <a:solidFill>
                            <a:schemeClr val="tx1"/>
                          </a:solidFill>
                        </a:rPr>
                        <a:t>게임의 특징 요소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부활한 유저가 사망했던 룸에 입장하면 이전에 자신의 사망 직전 플레이를 보여 줌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스테이지에서 획득 가능한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에테르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라는 재화를 소비해 사망한 던전에서 바로 부활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유저의 이전 플레이를 확인하면서 이전 플레이의 실수를 한번 더 확인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로그 </a:t>
                      </a:r>
                      <a:r>
                        <a:rPr lang="ko-KR" altLang="en-US" sz="1900" dirty="0" err="1">
                          <a:solidFill>
                            <a:schemeClr val="tx1"/>
                          </a:solidFill>
                        </a:rPr>
                        <a:t>라이크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 요소를 모바일 환경에 맞춰 조금 더 가볍게 만들기 위해 사용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스테이지의 보스 룸에 처음 입장 시 유저가 주의해야하는 보스의 패턴을 미리 보여주면서 보스가 등장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5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보스 룸에 처음 유저가 입장했을 때 연출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유저에게 매우 치명적인 패턴을 유저에게 알려줌 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하지만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유저는 바쁘게 플레이를 진행하는 와중에 잊어버릴 수 있기 때문에 적절하게 난이도를 조절할 수 있음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스테이지마다 사용가능한 시간관련 특수기를 하나씩 정해 유저가 해당 특수기를 활용한 전투를 하도록 유도</a:t>
                      </a:r>
                      <a:endParaRPr lang="en-US" altLang="ko-KR" sz="19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슬로우 모션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시간 정지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타임 슬립 같은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sf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영화에서 사용되는 연출을 스킬로 연출해 독특한 액션성을 부여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스테이지마다 특수기를 정해 유저가 특수기에 대한 궁금증으로 다양한 챕터를 플레이 하도록 함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4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900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ko-KR" altLang="en-US" sz="2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rgbClr val="C00000"/>
                          </a:solidFill>
                        </a:rPr>
                        <a:t>클리어하는 챕터의 순서에 따라 이후에 클리어하는 챕터의 등장 요소가 달라짐</a:t>
                      </a: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76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모든 챕터를 다 클리어하고 다시 게임을 플레이 해보고 싶은 궁금증을 유발하는 요소로 작용</a:t>
                      </a:r>
                      <a:endParaRPr lang="en-US" altLang="ko-KR" sz="19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예 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전에는 챕터를 순서대로 플레이 했는데 이번에는 역순으로 플레이 해보면 어떨까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36" marB="731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8F6C0E44-DF7D-4689-8A6C-AEDD9F2C9BE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텍스트 개체 틀 1">
            <a:extLst>
              <a:ext uri="{FF2B5EF4-FFF2-40B4-BE49-F238E27FC236}">
                <a16:creationId xmlns:a16="http://schemas.microsoft.com/office/drawing/2014/main" id="{6A19F455-094F-48F4-8AF7-51FBBF0A183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시놉시스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8FAD4B-2B4F-4407-AC79-4CFFBCF4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DA432-6BD7-40D3-9863-180D94227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3500" y="-1132839"/>
            <a:ext cx="1788161" cy="60452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2D5DDF16-E4A0-456E-9129-D20854020B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2318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22F0D9-270D-476C-8577-18D6CC2347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577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F8C521B-D5F5-4CFC-9625-F3254D23C6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3D925B1D-C22E-426C-94C9-937CB14F2B9E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15621"/>
          <a:ext cx="13695680" cy="700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1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게임 전체 스토리 시놉시스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2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미래 인류는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관리하던 인공지능의 폭주로 멸망하게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인공지능의 폭주를 막기 위해 마지막으로 투입되었던 사이보그 군인이었다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인공지능이 터뜨린 시공폭탄에 주인공은 휩쓸려 과거로 가게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주인공은 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과거의 시간대에서 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2300" b="1" dirty="0" err="1">
                          <a:solidFill>
                            <a:srgbClr val="FF0000"/>
                          </a:solidFill>
                        </a:rPr>
                        <a:t>콜로니</a:t>
                      </a:r>
                      <a:r>
                        <a:rPr lang="en-US" altLang="ko-KR" sz="2300" b="1" dirty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2300" b="1" dirty="0">
                          <a:solidFill>
                            <a:srgbClr val="FF0000"/>
                          </a:solidFill>
                        </a:rPr>
                        <a:t>를 파괴해 미래를 바꾸기로 함</a:t>
                      </a:r>
                      <a:endParaRPr lang="en-US" altLang="ko-KR" sz="2300" b="1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그를 도와주는 사람들과 함께 싸움을 시작하게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주인공을 살려준 박사가 마침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명의 관리자들과 알던 예전 동료였다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덕분에 그의 정보의 도움을 받아 한 명씩 처치해 나간다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모든 관리자를 처치한 주인공은 마지막으로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격추하기 위해 박사를 데리고 간다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 중심부에 박사와 도착한 주인공은 그의 위험을 감지해 앞으로 있을 위협을 알려주는 센서의 동작으로 인해 박사가 주인공을 배신한다는 것을 알아 차리게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이미 박사는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와 한 몸이 되었고 그의 뇌 속 데이터가 인공지능이 되어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관리하게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마지막으로 박사와 주인공의 싸움이 시작되고 결국 주인공은 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2300" dirty="0" err="1">
                          <a:solidFill>
                            <a:schemeClr val="tx1"/>
                          </a:solidFill>
                        </a:rPr>
                        <a:t>콜로니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를 격추하는데 성공하게 된다</a:t>
                      </a:r>
                      <a:r>
                        <a:rPr lang="en-US" altLang="ko-KR" sz="2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304" marR="146304" marT="73129" marB="7312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63D59D4A-EBC2-437A-A3CA-26EF38F10474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텍스트 개체 틀 1">
            <a:extLst>
              <a:ext uri="{FF2B5EF4-FFF2-40B4-BE49-F238E27FC236}">
                <a16:creationId xmlns:a16="http://schemas.microsoft.com/office/drawing/2014/main" id="{ADB52183-4093-4C53-AEC2-4C67AE98B97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1.  </a:t>
            </a:r>
            <a:r>
              <a:rPr lang="ko-KR" altLang="en-US"/>
              <a:t>화면 요소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4EFC05-79E5-4F22-B703-E9162177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E2607-EAB8-47B9-9534-5855700C2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8F8FAF-4B30-4DB4-8173-B6790C1901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77A8254-3EB5-4E64-9063-2C0AA859B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47" name="텍스트 개체 틀 6">
            <a:extLst>
              <a:ext uri="{FF2B5EF4-FFF2-40B4-BE49-F238E27FC236}">
                <a16:creationId xmlns:a16="http://schemas.microsoft.com/office/drawing/2014/main" id="{D39006D7-5B0C-4267-9C3C-330EF48067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F44B45A-35D9-4596-9D83-0848A24FAC02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66039"/>
          <a:ext cx="13731242" cy="7578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2033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/>
                        <a:t>NO.</a:t>
                      </a:r>
                      <a:endParaRPr lang="ko-KR" altLang="en-US" sz="19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0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1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캐릭터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화면 중앙에 배치 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모바일 플랫폼의 화면 크기를 고려한 정리 크기와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설계 필수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플레이 중 유저가 피해야 할 장애물이 많아지는 경우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캐릭터가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가운데 있는 것과 그렇지 않는 것은 난이도 측면에서 매우 차이가 있을 것</a:t>
                      </a:r>
                      <a:r>
                        <a:rPr lang="ko-KR" altLang="en-US" sz="1300" dirty="0"/>
                        <a:t>이라 생각함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2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UI</a:t>
                      </a:r>
                      <a:endParaRPr lang="ko-KR" altLang="en-US" sz="1600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파란색 구간에 배치되는 버튼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유저가 플레이 </a:t>
                      </a:r>
                      <a:r>
                        <a:rPr lang="ko-KR" altLang="en-US" sz="1300" dirty="0" err="1"/>
                        <a:t>할때</a:t>
                      </a:r>
                      <a:r>
                        <a:rPr lang="ko-KR" altLang="en-US" sz="1300" dirty="0"/>
                        <a:t> 손으로 가리게 되는 부분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해당 위치에서 오는 몬스터의 공격은 유저가 피하기 힘들어진다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가로 포맷으로 유저는 주로 양손으로 기기를 잡고 엄지를 활용한 플레이를 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손의 이동을 최소화 하기 위한 </a:t>
                      </a:r>
                      <a:r>
                        <a:rPr lang="en-US" altLang="ko-KR" sz="1300" dirty="0"/>
                        <a:t>UI </a:t>
                      </a:r>
                      <a:r>
                        <a:rPr lang="ko-KR" altLang="en-US" sz="1300" dirty="0"/>
                        <a:t>배치가 필요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/>
                        <a:t>Ui</a:t>
                      </a:r>
                      <a:r>
                        <a:rPr lang="ko-KR" altLang="en-US" sz="1300" dirty="0"/>
                        <a:t>가 배치 되는 곳을 예상함으로 유저의 플레이로 인해 </a:t>
                      </a: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자연스럽게 시야가 제한되는 구간</a:t>
                      </a:r>
                      <a:r>
                        <a:rPr lang="ko-KR" altLang="en-US" sz="1300" dirty="0"/>
                        <a:t>이 생기는 것을 알 수 있음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적 몬스터의 공격을 맞고 맞지 않고 가 중요한 게임에서 이러한 요소는 매우 크게 작용할 것이라 판단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최대한 </a:t>
                      </a:r>
                      <a:r>
                        <a:rPr lang="en-US" altLang="ko-KR" sz="1300" b="1" dirty="0">
                          <a:solidFill>
                            <a:srgbClr val="C00000"/>
                          </a:solidFill>
                        </a:rPr>
                        <a:t>UI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 개수를 최소화해 안정적인 플레이를 할 수 있도록 구상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8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/>
                        <a:t>3</a:t>
                      </a:r>
                      <a:endParaRPr lang="ko-KR" altLang="en-US" sz="2300" b="1" dirty="0"/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 크기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유저 정리 대비 동일 또는 더 큰 크기의 몬스터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보스 몬스터의 경우 위압감을 주는 크기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작은 몬스터의 경우 유저의 플레이를 통해 가려지는 일이 없도록 </a:t>
                      </a: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크기로 몬스터의 등급을 표시할 수 있지만 객관성이 부족함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/>
                        <a:t>보통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보스 몬스터의 크기를 다른 몬스터의 크기보다 크게 연출</a:t>
                      </a:r>
                      <a:r>
                        <a:rPr lang="ko-KR" altLang="en-US" sz="1300" dirty="0"/>
                        <a:t>할 계획</a:t>
                      </a:r>
                      <a:endParaRPr lang="en-US" altLang="ko-KR" sz="13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좁은 방에 많은 몬스터가 등장할 예정이기 때문에 크기를 대폭 하향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26" marB="731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444" name="그룹 8">
            <a:extLst>
              <a:ext uri="{FF2B5EF4-FFF2-40B4-BE49-F238E27FC236}">
                <a16:creationId xmlns:a16="http://schemas.microsoft.com/office/drawing/2014/main" id="{7C1C24B2-D4DC-4789-9A6E-9D94D1E6A35E}"/>
              </a:ext>
            </a:extLst>
          </p:cNvPr>
          <p:cNvGrpSpPr>
            <a:grpSpLocks/>
          </p:cNvGrpSpPr>
          <p:nvPr/>
        </p:nvGrpSpPr>
        <p:grpSpPr bwMode="auto">
          <a:xfrm>
            <a:off x="561342" y="233682"/>
            <a:ext cx="4632960" cy="2593340"/>
            <a:chOff x="3792682" y="2592311"/>
            <a:chExt cx="2857930" cy="160035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DC4151-6566-407D-8ECC-4AB9A6514AAD}"/>
                </a:ext>
              </a:extLst>
            </p:cNvPr>
            <p:cNvSpPr/>
            <p:nvPr/>
          </p:nvSpPr>
          <p:spPr>
            <a:xfrm>
              <a:off x="3792682" y="2592311"/>
              <a:ext cx="2857930" cy="16003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pic>
          <p:nvPicPr>
            <p:cNvPr id="17473" name="내용 개체 틀 5" descr="그리기이(가) 표시된 사진&#10;&#10;자동 생성된 설명">
              <a:extLst>
                <a:ext uri="{FF2B5EF4-FFF2-40B4-BE49-F238E27FC236}">
                  <a16:creationId xmlns:a16="http://schemas.microsoft.com/office/drawing/2014/main" id="{8143516B-F136-4010-A128-C1FB3964A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965" y="3251200"/>
              <a:ext cx="201364" cy="174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76EA368-FFE4-4203-B320-4F38C05D76A8}"/>
                </a:ext>
              </a:extLst>
            </p:cNvPr>
            <p:cNvSpPr/>
            <p:nvPr/>
          </p:nvSpPr>
          <p:spPr>
            <a:xfrm>
              <a:off x="4004206" y="3618983"/>
              <a:ext cx="449686" cy="4514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FD3C2D9-CD0A-498F-A375-1B6A9FD02E2B}"/>
                </a:ext>
              </a:extLst>
            </p:cNvPr>
            <p:cNvSpPr/>
            <p:nvPr/>
          </p:nvSpPr>
          <p:spPr>
            <a:xfrm>
              <a:off x="6147653" y="3728704"/>
              <a:ext cx="233461" cy="2319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C6BAE6-84F8-4463-ACC1-B98F70129655}"/>
                </a:ext>
              </a:extLst>
            </p:cNvPr>
            <p:cNvSpPr/>
            <p:nvPr/>
          </p:nvSpPr>
          <p:spPr>
            <a:xfrm>
              <a:off x="3792682" y="2592311"/>
              <a:ext cx="694113" cy="147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74B38A5-65EB-48B7-918A-4303354744A5}"/>
                </a:ext>
              </a:extLst>
            </p:cNvPr>
            <p:cNvSpPr/>
            <p:nvPr/>
          </p:nvSpPr>
          <p:spPr>
            <a:xfrm>
              <a:off x="5868755" y="3728704"/>
              <a:ext cx="175487" cy="1755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EDF4D6-66DC-4A96-BE31-8E80A3664585}"/>
                </a:ext>
              </a:extLst>
            </p:cNvPr>
            <p:cNvSpPr/>
            <p:nvPr/>
          </p:nvSpPr>
          <p:spPr>
            <a:xfrm>
              <a:off x="6352911" y="3554718"/>
              <a:ext cx="150417" cy="1489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70BB677-579D-49CD-9790-E5FEE859715E}"/>
                </a:ext>
              </a:extLst>
            </p:cNvPr>
            <p:cNvSpPr/>
            <p:nvPr/>
          </p:nvSpPr>
          <p:spPr>
            <a:xfrm>
              <a:off x="6044241" y="3576662"/>
              <a:ext cx="161386" cy="1614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C5D1B4A-B2A5-4A41-9926-0D5CD7E5021E}"/>
                </a:ext>
              </a:extLst>
            </p:cNvPr>
            <p:cNvSpPr/>
            <p:nvPr/>
          </p:nvSpPr>
          <p:spPr>
            <a:xfrm>
              <a:off x="5321925" y="3338411"/>
              <a:ext cx="45438" cy="45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298770A-6A51-4D67-A8B6-0F9A33EA7939}"/>
                </a:ext>
              </a:extLst>
            </p:cNvPr>
            <p:cNvSpPr/>
            <p:nvPr/>
          </p:nvSpPr>
          <p:spPr>
            <a:xfrm>
              <a:off x="6503328" y="2631497"/>
              <a:ext cx="98711" cy="987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5EBBB4-F2EA-4806-B930-CB565931939F}"/>
                </a:ext>
              </a:extLst>
            </p:cNvPr>
            <p:cNvSpPr/>
            <p:nvPr/>
          </p:nvSpPr>
          <p:spPr>
            <a:xfrm>
              <a:off x="3792682" y="3581364"/>
              <a:ext cx="694113" cy="6113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7BC8305-BB49-4CF6-8C3F-0104952F4CEF}"/>
                </a:ext>
              </a:extLst>
            </p:cNvPr>
            <p:cNvSpPr/>
            <p:nvPr/>
          </p:nvSpPr>
          <p:spPr>
            <a:xfrm>
              <a:off x="5865621" y="3509262"/>
              <a:ext cx="756788" cy="6677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dirty="0"/>
            </a:p>
          </p:txBody>
        </p:sp>
      </p:grpSp>
      <p:grpSp>
        <p:nvGrpSpPr>
          <p:cNvPr id="17445" name="그룹 21">
            <a:extLst>
              <a:ext uri="{FF2B5EF4-FFF2-40B4-BE49-F238E27FC236}">
                <a16:creationId xmlns:a16="http://schemas.microsoft.com/office/drawing/2014/main" id="{826BD40A-86FF-4619-9707-F7CC893952BA}"/>
              </a:ext>
            </a:extLst>
          </p:cNvPr>
          <p:cNvGrpSpPr>
            <a:grpSpLocks/>
          </p:cNvGrpSpPr>
          <p:nvPr/>
        </p:nvGrpSpPr>
        <p:grpSpPr bwMode="auto">
          <a:xfrm>
            <a:off x="6525262" y="193042"/>
            <a:ext cx="5046979" cy="2677160"/>
            <a:chOff x="373059" y="753318"/>
            <a:chExt cx="3313342" cy="1756884"/>
          </a:xfrm>
        </p:grpSpPr>
        <p:pic>
          <p:nvPicPr>
            <p:cNvPr id="17448" name="그림 22">
              <a:extLst>
                <a:ext uri="{FF2B5EF4-FFF2-40B4-BE49-F238E27FC236}">
                  <a16:creationId xmlns:a16="http://schemas.microsoft.com/office/drawing/2014/main" id="{5E9DF290-8E66-4568-8E89-8A3A90239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133" y="1655939"/>
              <a:ext cx="473578" cy="80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9" name="그림 23">
              <a:extLst>
                <a:ext uri="{FF2B5EF4-FFF2-40B4-BE49-F238E27FC236}">
                  <a16:creationId xmlns:a16="http://schemas.microsoft.com/office/drawing/2014/main" id="{6D1509FC-D2E8-4331-87C8-A373500FF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203" y="1946665"/>
              <a:ext cx="333658" cy="473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50" name="그림 24" descr="그리기이(가) 표시된 사진&#10;&#10;자동 생성된 설명">
              <a:extLst>
                <a:ext uri="{FF2B5EF4-FFF2-40B4-BE49-F238E27FC236}">
                  <a16:creationId xmlns:a16="http://schemas.microsoft.com/office/drawing/2014/main" id="{BABA5BCA-67F3-4E41-B883-C081FEC3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74" y="2016037"/>
              <a:ext cx="376203" cy="326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E03D1C5-8C18-401F-AEB4-84A00595EBB1}"/>
                </a:ext>
              </a:extLst>
            </p:cNvPr>
            <p:cNvSpPr/>
            <p:nvPr/>
          </p:nvSpPr>
          <p:spPr>
            <a:xfrm>
              <a:off x="1063408" y="1998473"/>
              <a:ext cx="325164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B478E2-1DA8-48B7-B775-BF99E3391555}"/>
                </a:ext>
              </a:extLst>
            </p:cNvPr>
            <p:cNvSpPr/>
            <p:nvPr/>
          </p:nvSpPr>
          <p:spPr>
            <a:xfrm>
              <a:off x="539810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3AADD4-E96D-452B-BF04-B87C40C488D3}"/>
                </a:ext>
              </a:extLst>
            </p:cNvPr>
            <p:cNvSpPr/>
            <p:nvPr/>
          </p:nvSpPr>
          <p:spPr>
            <a:xfrm>
              <a:off x="154698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B04D806-001C-453A-ABF2-61C18DD4904C}"/>
                </a:ext>
              </a:extLst>
            </p:cNvPr>
            <p:cNvSpPr/>
            <p:nvPr/>
          </p:nvSpPr>
          <p:spPr>
            <a:xfrm>
              <a:off x="154698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17455" name="그림 29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D91AAAFF-4F80-4EB4-84E8-E785E3A72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2" t="30556" r="17722" b="52299"/>
            <a:stretch>
              <a:fillRect/>
            </a:stretch>
          </p:blipFill>
          <p:spPr bwMode="auto">
            <a:xfrm>
              <a:off x="2031314" y="1654172"/>
              <a:ext cx="654409" cy="706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305B0D-BF41-4B67-8B9C-FB74F9CF472F}"/>
                </a:ext>
              </a:extLst>
            </p:cNvPr>
            <p:cNvSpPr/>
            <p:nvPr/>
          </p:nvSpPr>
          <p:spPr>
            <a:xfrm>
              <a:off x="2082256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CA4D1A3-8239-4B2D-AA81-A09DB0E1463E}"/>
                </a:ext>
              </a:extLst>
            </p:cNvPr>
            <p:cNvSpPr/>
            <p:nvPr/>
          </p:nvSpPr>
          <p:spPr>
            <a:xfrm>
              <a:off x="2082256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2114685-186F-4E14-94EA-846606F0A072}"/>
                </a:ext>
              </a:extLst>
            </p:cNvPr>
            <p:cNvSpPr/>
            <p:nvPr/>
          </p:nvSpPr>
          <p:spPr>
            <a:xfrm>
              <a:off x="2409088" y="1998473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FA0FB80-B446-414A-A065-AD9F0809F8BE}"/>
                </a:ext>
              </a:extLst>
            </p:cNvPr>
            <p:cNvSpPr/>
            <p:nvPr/>
          </p:nvSpPr>
          <p:spPr>
            <a:xfrm>
              <a:off x="2409088" y="1680099"/>
              <a:ext cx="326832" cy="326707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1DF8F7-C3E1-4EB5-9AEF-1FC231F95A25}"/>
                </a:ext>
              </a:extLst>
            </p:cNvPr>
            <p:cNvSpPr/>
            <p:nvPr/>
          </p:nvSpPr>
          <p:spPr>
            <a:xfrm>
              <a:off x="373059" y="753318"/>
              <a:ext cx="3313342" cy="17568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461" name="TextBox 35">
              <a:extLst>
                <a:ext uri="{FF2B5EF4-FFF2-40B4-BE49-F238E27FC236}">
                  <a16:creationId xmlns:a16="http://schemas.microsoft.com/office/drawing/2014/main" id="{FD72B351-AB5A-4BBF-9CCA-31E10588B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225" y="1759371"/>
              <a:ext cx="418002" cy="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유저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17462" name="그룹 36">
              <a:extLst>
                <a:ext uri="{FF2B5EF4-FFF2-40B4-BE49-F238E27FC236}">
                  <a16:creationId xmlns:a16="http://schemas.microsoft.com/office/drawing/2014/main" id="{DA797972-01DB-4DFE-B13F-3ACCD791BC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9117" y="1037787"/>
              <a:ext cx="786582" cy="1372771"/>
              <a:chOff x="2839117" y="1037787"/>
              <a:chExt cx="786582" cy="1372771"/>
            </a:xfrm>
          </p:grpSpPr>
          <p:pic>
            <p:nvPicPr>
              <p:cNvPr id="17463" name="그림 37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78693DEA-F678-47EC-8EA8-FA46616760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76" t="330" r="29190" b="78059"/>
              <a:stretch>
                <a:fillRect/>
              </a:stretch>
            </p:blipFill>
            <p:spPr bwMode="auto">
              <a:xfrm>
                <a:off x="2839117" y="1146175"/>
                <a:ext cx="786582" cy="1264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8C6237B-D6C2-4C1E-8F86-C847D199A3F9}"/>
                  </a:ext>
                </a:extLst>
              </p:cNvPr>
              <p:cNvSpPr/>
              <p:nvPr/>
            </p:nvSpPr>
            <p:spPr>
              <a:xfrm>
                <a:off x="2889331" y="1998472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11169DF-E2AA-4D3F-B749-99673EAA0A28}"/>
                  </a:ext>
                </a:extLst>
              </p:cNvPr>
              <p:cNvSpPr/>
              <p:nvPr/>
            </p:nvSpPr>
            <p:spPr>
              <a:xfrm>
                <a:off x="2889331" y="1680099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4706DC9-C497-4742-BC79-4F105F038003}"/>
                  </a:ext>
                </a:extLst>
              </p:cNvPr>
              <p:cNvSpPr/>
              <p:nvPr/>
            </p:nvSpPr>
            <p:spPr>
              <a:xfrm>
                <a:off x="3216164" y="1998472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87F2398-EE43-4EA3-94D5-099E29F1CCB7}"/>
                  </a:ext>
                </a:extLst>
              </p:cNvPr>
              <p:cNvSpPr/>
              <p:nvPr/>
            </p:nvSpPr>
            <p:spPr>
              <a:xfrm>
                <a:off x="3216164" y="1680099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484D73D-C023-46E2-80B3-90A4CB64B9F9}"/>
                  </a:ext>
                </a:extLst>
              </p:cNvPr>
              <p:cNvSpPr/>
              <p:nvPr/>
            </p:nvSpPr>
            <p:spPr>
              <a:xfrm>
                <a:off x="2889331" y="1356726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27A2460-D7DF-469F-9ADA-826A25819902}"/>
                  </a:ext>
                </a:extLst>
              </p:cNvPr>
              <p:cNvSpPr/>
              <p:nvPr/>
            </p:nvSpPr>
            <p:spPr>
              <a:xfrm>
                <a:off x="3222834" y="1356726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3C948BC-74F6-4EE5-B4ED-B3F4B7C2E8DC}"/>
                  </a:ext>
                </a:extLst>
              </p:cNvPr>
              <p:cNvSpPr/>
              <p:nvPr/>
            </p:nvSpPr>
            <p:spPr>
              <a:xfrm>
                <a:off x="2896001" y="1038354"/>
                <a:ext cx="326832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0364BFD-F4C9-43F9-9C66-071045F32EE5}"/>
                  </a:ext>
                </a:extLst>
              </p:cNvPr>
              <p:cNvSpPr/>
              <p:nvPr/>
            </p:nvSpPr>
            <p:spPr>
              <a:xfrm>
                <a:off x="3222834" y="1038354"/>
                <a:ext cx="325165" cy="326707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48" name="제목 2">
            <a:extLst>
              <a:ext uri="{FF2B5EF4-FFF2-40B4-BE49-F238E27FC236}">
                <a16:creationId xmlns:a16="http://schemas.microsoft.com/office/drawing/2014/main" id="{CCF1AA18-5AC6-4447-934B-DBDA735A6923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텍스트 개체 틀 1">
            <a:extLst>
              <a:ext uri="{FF2B5EF4-FFF2-40B4-BE49-F238E27FC236}">
                <a16:creationId xmlns:a16="http://schemas.microsoft.com/office/drawing/2014/main" id="{C5BC8F96-1B1E-4A6A-9BC7-E29EB1BD280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2.  </a:t>
            </a:r>
            <a:r>
              <a:rPr lang="ko-KR" altLang="en-US"/>
              <a:t>캐릭터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A1CCD3-595D-4E7B-9F96-0B218561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92F3E-DB9A-4E5E-B6D8-AEBED3569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A83802-62D4-4CF2-947D-7AB6B26080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37472FC-83C6-456B-9578-7AEDE30624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5F288CD1-4F6B-4214-A203-5A2C41D12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pSp>
        <p:nvGrpSpPr>
          <p:cNvPr id="18439" name="그룹 27">
            <a:extLst>
              <a:ext uri="{FF2B5EF4-FFF2-40B4-BE49-F238E27FC236}">
                <a16:creationId xmlns:a16="http://schemas.microsoft.com/office/drawing/2014/main" id="{229BF3A8-6EA8-451B-B505-F5B2DF68F06D}"/>
              </a:ext>
            </a:extLst>
          </p:cNvPr>
          <p:cNvGrpSpPr>
            <a:grpSpLocks/>
          </p:cNvGrpSpPr>
          <p:nvPr/>
        </p:nvGrpSpPr>
        <p:grpSpPr bwMode="auto">
          <a:xfrm>
            <a:off x="5064761" y="2344424"/>
            <a:ext cx="2098041" cy="2169160"/>
            <a:chOff x="3927379" y="2179593"/>
            <a:chExt cx="1311466" cy="13558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F1C71CA-F95F-4D61-8EFA-93F70ADA7586}"/>
                </a:ext>
              </a:extLst>
            </p:cNvPr>
            <p:cNvSpPr/>
            <p:nvPr/>
          </p:nvSpPr>
          <p:spPr>
            <a:xfrm>
              <a:off x="3927379" y="2224046"/>
              <a:ext cx="1311466" cy="131136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9" name="오각형 8">
              <a:extLst>
                <a:ext uri="{FF2B5EF4-FFF2-40B4-BE49-F238E27FC236}">
                  <a16:creationId xmlns:a16="http://schemas.microsoft.com/office/drawing/2014/main" id="{8072C077-9363-4574-8B14-B0CDE069832F}"/>
                </a:ext>
              </a:extLst>
            </p:cNvPr>
            <p:cNvSpPr/>
            <p:nvPr/>
          </p:nvSpPr>
          <p:spPr>
            <a:xfrm>
              <a:off x="4184591" y="2441547"/>
              <a:ext cx="804980" cy="766813"/>
            </a:xfrm>
            <a:prstGeom prst="pentag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D9B28E-66EB-46E8-8357-53E34D08AF58}"/>
                </a:ext>
              </a:extLst>
            </p:cNvPr>
            <p:cNvSpPr txBox="1"/>
            <p:nvPr/>
          </p:nvSpPr>
          <p:spPr>
            <a:xfrm>
              <a:off x="4446735" y="2179593"/>
              <a:ext cx="272751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HP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446E3D-C349-4B93-BF10-25B7D05623A3}"/>
                </a:ext>
              </a:extLst>
            </p:cNvPr>
            <p:cNvSpPr txBox="1"/>
            <p:nvPr/>
          </p:nvSpPr>
          <p:spPr>
            <a:xfrm rot="4500000">
              <a:off x="4961815" y="2612098"/>
              <a:ext cx="304791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MP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295FB-D3E9-45A1-AAAE-6CBE7323EDE4}"/>
                </a:ext>
              </a:extLst>
            </p:cNvPr>
            <p:cNvSpPr txBox="1"/>
            <p:nvPr/>
          </p:nvSpPr>
          <p:spPr>
            <a:xfrm rot="17974902">
              <a:off x="3849835" y="2543832"/>
              <a:ext cx="472636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Power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F30B96-FD6D-46F2-8054-72A2631192DA}"/>
                </a:ext>
              </a:extLst>
            </p:cNvPr>
            <p:cNvSpPr txBox="1"/>
            <p:nvPr/>
          </p:nvSpPr>
          <p:spPr>
            <a:xfrm rot="12600000">
              <a:off x="4063286" y="3184438"/>
              <a:ext cx="460129" cy="2193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Speed</a:t>
              </a:r>
              <a:endParaRPr lang="ko-KR" altLang="en-US" sz="1680" b="1" dirty="0"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59B65-3A96-4655-811D-C607CD72EA76}"/>
                </a:ext>
              </a:extLst>
            </p:cNvPr>
            <p:cNvSpPr txBox="1"/>
            <p:nvPr/>
          </p:nvSpPr>
          <p:spPr>
            <a:xfrm rot="7396121">
              <a:off x="4760526" y="3104256"/>
              <a:ext cx="458088" cy="2193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680" b="1" dirty="0">
                  <a:latin typeface="+mn-lt"/>
                </a:rPr>
                <a:t>Shield</a:t>
              </a:r>
              <a:endParaRPr lang="ko-KR" altLang="en-US" sz="1680" b="1" dirty="0">
                <a:latin typeface="+mn-lt"/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9ADD698-6195-431A-99C6-EC13A43E858C}"/>
              </a:ext>
            </a:extLst>
          </p:cNvPr>
          <p:cNvGraphicFramePr>
            <a:graphicFrameLocks noGrp="1"/>
          </p:cNvGraphicFramePr>
          <p:nvPr/>
        </p:nvGraphicFramePr>
        <p:xfrm>
          <a:off x="3403601" y="129541"/>
          <a:ext cx="5384800" cy="1735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8583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 캐릭터 체력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체력 수치가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‘0’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 수록 몬스터의 공격에 오래 버틸 수 있다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실수가 얼마나 치명적으로 작용할지 결정하는 수치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낮을 수록 받게 되는 피해가 심각하게 작용하게 됨</a:t>
                      </a:r>
                    </a:p>
                  </a:txBody>
                  <a:tcPr marL="146237" marR="146237" marT="73046" marB="730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B051E95-9553-4BE7-9AD5-416E8F48E779}"/>
              </a:ext>
            </a:extLst>
          </p:cNvPr>
          <p:cNvGraphicFramePr>
            <a:graphicFrameLocks noGrp="1"/>
          </p:cNvGraphicFramePr>
          <p:nvPr/>
        </p:nvGraphicFramePr>
        <p:xfrm>
          <a:off x="7622542" y="2032002"/>
          <a:ext cx="5356859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사용할 때 사용되는 요소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에너지 로 용어 치환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사용하는 모든 스킬은 하나의 에너지를 공유해서 사용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초당 몇 개씩 재생되지만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남용하면 재사용 대기시간이 지나도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스킬을 다시 사용 할 수 없음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스킬의 남용 제한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캐릭터가 사용하는 두개의 스킬이 하나의 에너지를 공유함으로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유저가 전략에 따라 다양한 코스트의 스킬을 조합해 사용하도록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함</a:t>
                      </a:r>
                    </a:p>
                  </a:txBody>
                  <a:tcPr marL="146275" marR="146275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D1F91A6-58A2-4976-82D9-A6282BAA6CDC}"/>
              </a:ext>
            </a:extLst>
          </p:cNvPr>
          <p:cNvGraphicFramePr>
            <a:graphicFrameLocks noGrp="1"/>
          </p:cNvGraphicFramePr>
          <p:nvPr/>
        </p:nvGraphicFramePr>
        <p:xfrm>
          <a:off x="-581659" y="2245361"/>
          <a:ext cx="4330699" cy="175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몬스터를 공격했을 때 몬스터에게 주는 데미지를 증가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높으면 높을수록 몬스터에게 주는 데미지가 상승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03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몬스터에게 직접적으로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데미지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를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처치 난이도를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하게 됨</a:t>
                      </a:r>
                    </a:p>
                  </a:txBody>
                  <a:tcPr marL="146342" marR="146342" marT="73162" marB="7316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09A916D-8116-40A8-B1CC-BD39336F6E3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5138422"/>
          <a:ext cx="6228080" cy="203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던전에서 정리가 이동하는 속도에 영향을 주는 능력치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높을 수록 빠른 이동 속도를 보여줌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이동 회피 스킬을 사용하지 않고 오로지 컨트롤을 통한 공격 회피를 원하는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유저가 있을 것을 판단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</a:rPr>
                        <a:t>스텟을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 사용 여부는 유저의 선택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09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날라오는 공격을 보았지만 캐릭터가 느려서 공격을 맞는 일이 발생할 수 있음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유저의 플레이 성향에 따라 캐릭터의 이동속도를 조절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할 수 있음</a:t>
                      </a:r>
                    </a:p>
                  </a:txBody>
                  <a:tcPr marL="146320" marR="146320" marT="73178" marB="7317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37DF965-E315-478C-8348-8313A6C878E3}"/>
              </a:ext>
            </a:extLst>
          </p:cNvPr>
          <p:cNvGraphicFramePr>
            <a:graphicFrameLocks noGrp="1"/>
          </p:cNvGraphicFramePr>
          <p:nvPr/>
        </p:nvGraphicFramePr>
        <p:xfrm>
          <a:off x="6471922" y="4993642"/>
          <a:ext cx="6342380" cy="233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055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방어하는 횟수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유저의 입장에서 체력 관리는 스테이지 클리어에 필수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방어 게이지를 통해 게임 초반 공격을 상쇄 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일정시간 공격 받지 않으면 다시 재생됨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6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몬스터의 공격을 일부 무력화 시켜 줌으로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자주 사망하는 일이 줄어들 것이라 예상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하지만 </a:t>
                      </a:r>
                      <a:r>
                        <a:rPr lang="ko-KR" altLang="en-US" sz="1300" b="1" dirty="0">
                          <a:solidFill>
                            <a:srgbClr val="C00000"/>
                          </a:solidFill>
                        </a:rPr>
                        <a:t>한번에 많은 몬스터에게 피해를 입을 시 효과가 없음</a:t>
                      </a:r>
                      <a:endParaRPr lang="en-US" altLang="ko-KR" sz="13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적절한 난이도 조절을 위한 도움 장치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46333" marR="146333" marT="73158" marB="731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643E44-DE95-4982-A6B9-959ED8271154}"/>
              </a:ext>
            </a:extLst>
          </p:cNvPr>
          <p:cNvCxnSpPr>
            <a:cxnSpLocks/>
            <a:stCxn id="17" idx="3"/>
            <a:endCxn id="12" idx="0"/>
          </p:cNvCxnSpPr>
          <p:nvPr/>
        </p:nvCxnSpPr>
        <p:spPr>
          <a:xfrm flipV="1">
            <a:off x="3749040" y="3016010"/>
            <a:ext cx="1417158" cy="104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AB8C8D2-0A7B-4B2C-9855-9DDB66DFC4B8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6096001" y="1864955"/>
            <a:ext cx="17778" cy="479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6A16D-1A41-40C6-AFE3-E8AF929744A0}"/>
              </a:ext>
            </a:extLst>
          </p:cNvPr>
          <p:cNvCxnSpPr>
            <a:endCxn id="13" idx="0"/>
          </p:cNvCxnSpPr>
          <p:nvPr/>
        </p:nvCxnSpPr>
        <p:spPr>
          <a:xfrm flipV="1">
            <a:off x="2677161" y="4279432"/>
            <a:ext cx="2885354" cy="858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7A9E45-4B4F-49BF-9C40-55ED5043BDA9}"/>
              </a:ext>
            </a:extLst>
          </p:cNvPr>
          <p:cNvCxnSpPr>
            <a:cxnSpLocks/>
            <a:stCxn id="19" idx="0"/>
            <a:endCxn id="14" idx="0"/>
          </p:cNvCxnSpPr>
          <p:nvPr/>
        </p:nvCxnSpPr>
        <p:spPr>
          <a:xfrm flipH="1" flipV="1">
            <a:off x="6910700" y="4095470"/>
            <a:ext cx="2732412" cy="898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6351E14-26F4-4AEF-84C0-4280928816C6}"/>
              </a:ext>
            </a:extLst>
          </p:cNvPr>
          <p:cNvCxnSpPr>
            <a:cxnSpLocks/>
            <a:stCxn id="16" idx="1"/>
            <a:endCxn id="11" idx="0"/>
          </p:cNvCxnSpPr>
          <p:nvPr/>
        </p:nvCxnSpPr>
        <p:spPr>
          <a:xfrm flipH="1" flipV="1">
            <a:off x="7132870" y="3166428"/>
            <a:ext cx="489672" cy="35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2">
            <a:extLst>
              <a:ext uri="{FF2B5EF4-FFF2-40B4-BE49-F238E27FC236}">
                <a16:creationId xmlns:a16="http://schemas.microsoft.com/office/drawing/2014/main" id="{E00F2C2E-C819-40FD-A7E6-49F12516A66F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텍스트 개체 틀 1">
            <a:extLst>
              <a:ext uri="{FF2B5EF4-FFF2-40B4-BE49-F238E27FC236}">
                <a16:creationId xmlns:a16="http://schemas.microsoft.com/office/drawing/2014/main" id="{701A998B-6A1B-4204-91F5-56A798377B1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3.  </a:t>
            </a:r>
            <a:r>
              <a:rPr lang="ko-KR" altLang="en-US"/>
              <a:t>제화 소비 컨텐츠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DD5AFC-CE8A-4253-8A34-0D4C5F1E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6109B-A858-42EB-8C20-977A293C12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ECB16-8C94-4BA7-B7C3-EB63E9E130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BD84D09-1755-429A-917C-C94663AF2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D934FCE7-B6B3-4EF2-AA4C-FB8BC58933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1C19A833-FA80-4E16-B9D7-B1E92068093B}"/>
              </a:ext>
            </a:extLst>
          </p:cNvPr>
          <p:cNvGraphicFramePr>
            <a:graphicFrameLocks noGrp="1"/>
          </p:cNvGraphicFramePr>
          <p:nvPr/>
        </p:nvGraphicFramePr>
        <p:xfrm>
          <a:off x="-756918" y="149861"/>
          <a:ext cx="13731242" cy="8079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56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요소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3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코스튬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다른 게임에서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아바타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설명됨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능력치를 일부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화려한 디자인으로 유저의 수집욕구를 자극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23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스킬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 소비하는 것으로 스킬을 사용할 수 있도록 만들 수 있음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한계치까지 강화하기 위해 제화가 필요함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스킬 액션에 관심이 있는 유저의 경우 여러 스킬을 수집하려 할 것임 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84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무기 강화 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대기 화면에서 무기를 구입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있는 제화 소비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이미 가지고 있는 무기를 구입하는 경우 기존의 무기를 강화 시켜 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제화를 통해 특성을 개방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변경 하기도 함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제화를 소비할 주 컨텐츠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로 다양한 무기를 수집하는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도감 시스템을 통해 업적을 쌓도록 하는 방식 도 함께 사용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30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부활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플레이 중에 사망 시 제화를 통해 부활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사용 횟수는 지속적으로 누적됨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사용 횟수가 늘어나면 자연스럽게 가격 또한 상승함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초심자를 위한 컨텐츠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부활 횟수가 늘어나 정작 보스 던전에서 부활하지 못하는 경우가 생길 수 도 있음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4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특성 획득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진입 전 랜덤 특성을 획득하고 들어갈 수 있도록 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뽑기를 통해 유저가 원하는 특성을 미리 획득한 후 플레이를 하는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무기 다음으로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주 제화 소비 컨텐츠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일시적으로 해당 스테이지 플레이 중에만 유지되는 특성을 통해 유저가 </a:t>
                      </a: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원하는 특성을 획득하기 위해 반복적으로 뽑기를 하게 되는 요소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7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캐릭터 </a:t>
                      </a:r>
                      <a:br>
                        <a:rPr lang="en-US" altLang="ko-KR" sz="23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능력치</a:t>
                      </a: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캐릭터의 기본 능력치를 강화하는 컨텐츠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해당 컨텐츠로 올릴 수 있는 최대 능력치에는 한계가 있음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부족한 능력치는 위에 다른 컨텐츠로 보완하는 식의 플레이를 지향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영구적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으로 캐릭터의 능력치를 올려주는 요소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초기에는 기본 능력치를 올려 스테이지를 진행하지만 이후에는 한계가 있어 다른 요소를 찾게 됨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68" marB="731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DA0E39AA-15F0-4A00-BEBE-88963628FF4E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텍스트 개체 틀 1">
            <a:extLst>
              <a:ext uri="{FF2B5EF4-FFF2-40B4-BE49-F238E27FC236}">
                <a16:creationId xmlns:a16="http://schemas.microsoft.com/office/drawing/2014/main" id="{7486FFA3-58EB-40A1-AE63-21B39D030DB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4.  </a:t>
            </a:r>
            <a:r>
              <a:rPr lang="ko-KR" altLang="en-US"/>
              <a:t>무기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A404D5-8DC2-47C0-A385-2251978E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77A88C-2C13-4075-9C71-0D2B9FE17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BE4495-771C-44E3-9FA8-2046871E7A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3224BE-85EB-4BAD-8B7F-E5CD5C524C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3390DEA2-44C0-41B0-A0C8-450EF35FEA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25268151-0049-49BC-A88E-2CDBB7F2D00A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320040"/>
          <a:ext cx="13721078" cy="6815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9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dirty="0">
                          <a:solidFill>
                            <a:schemeClr val="tx1"/>
                          </a:solidFill>
                        </a:rPr>
                        <a:t>의도</a:t>
                      </a:r>
                      <a:endParaRPr lang="ko-KR" altLang="en-US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1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근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주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받는 장비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강화와 특수 효과 부여 가능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사용에 횟수 제한이 없음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근접 전투를 주로 플레이하는 것을 원함</a:t>
                      </a:r>
                      <a:endParaRPr lang="en-US" altLang="ko-KR" sz="17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특수 효과로 유저가 무기를 수집하는 이유를 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만듬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공격 시 추가 타격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몬스터 처치 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HP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회복 등등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원 거리</a:t>
                      </a:r>
                      <a:endParaRPr lang="en-US" altLang="ko-KR" sz="26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2300" b="1" dirty="0">
                          <a:solidFill>
                            <a:schemeClr val="tx1"/>
                          </a:solidFill>
                        </a:rPr>
                        <a:t>보조 무기</a:t>
                      </a:r>
                      <a:r>
                        <a:rPr lang="en-US" altLang="ko-KR" sz="23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3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 정리의 공격력과 몬스터의 방어력에 영향을 받지 않는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고정 데미지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탄 개념을 통해 사용 제한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둠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룸의 구조물을 파괴하는 것으로 탄 수급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특수 탄 구입하여 사용가능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근접 공격이 불가능한 경우 지속적인 공격을 위해 사용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특수 탄을 통한 다양한 액션을 구상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할 수 있도록 함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적인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탄을 활용해 룸에 배치된 화약통에 점화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획득 방식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고급 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/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보스 룸을 클리어 후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획득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 화면에서 제화를 통해 구입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동일 아이템 구매 시 점진적으로 가격이 증가함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6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획득 방식에 따른 능력치 차이 존재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대기화면에서 획득한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&lt;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룸 클리어 보상 무기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근거리 무기와 원거리 무기를 변경하며 플레이하는 것을 예상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근거리 무기와 원거리 무기의 적절한 밸런스 조절이 필요함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도감 시스템을 통해 일정 양의 무기를 획득할 시 보상지급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동일한 무기를 획득할 경우 기존의 무기의 성능을 일부 강화</a:t>
                      </a:r>
                      <a:endParaRPr lang="en-US" altLang="ko-KR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16" marR="146316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7665EF8-A68F-4482-BDE1-9E5BF21DFF6C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6698-491E-4D8E-98CF-320F7287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간략한 정보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B131D76-A0CC-4DE0-8BF7-8E1B2451F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0743"/>
              </p:ext>
            </p:extLst>
          </p:nvPr>
        </p:nvGraphicFramePr>
        <p:xfrm>
          <a:off x="419100" y="1270001"/>
          <a:ext cx="11315700" cy="5067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8925">
                  <a:extLst>
                    <a:ext uri="{9D8B030D-6E8A-4147-A177-3AD203B41FA5}">
                      <a16:colId xmlns:a16="http://schemas.microsoft.com/office/drawing/2014/main" val="2497812143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2815085659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10484453"/>
                    </a:ext>
                  </a:extLst>
                </a:gridCol>
              </a:tblGrid>
              <a:tr h="1576581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던전을 클리어하는 것이 주 목적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스테이지로 던전이 구성됨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개의 층으로 구분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스테이지의 마지막 층은 보스가 등장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스테이지는 지정된 개수의 테마 중 하나로 등장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표 참고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470198"/>
                  </a:ext>
                </a:extLst>
              </a:tr>
              <a:tr h="19141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체력과 마나 관리가 필수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모든 스테이지를 공유하는 수치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수치가 낮은 경우 경고 표시가 나옴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84260"/>
                  </a:ext>
                </a:extLst>
              </a:tr>
              <a:tr h="157658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테마에 맞는 보스의 컨셉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공격 패턴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몬스터의 공격 한방이 유저에게 치명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쉬운 조작방식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어려운 게임 난이도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스테이지 클리어로 오는 쾌감 극대화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랜덤으로 배치되는 룸을 하나하나 탐색해가며 스테이지를 진행해야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방 마나 특징을 나눠 랜덤으로 등장시키도록 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연결된 인접 방의 정보를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미니맵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아이콘으로 알려줌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아이템을 획득할 수 있는 상자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특수한 보상 또는 강화된 몬스터가 있는 느낌표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층으로 이동하는 포탈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보스 방 임을 알리는 투구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2347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EF716D0-63CF-4CD8-AE39-C10CAC4B05E5}"/>
              </a:ext>
            </a:extLst>
          </p:cNvPr>
          <p:cNvGrpSpPr/>
          <p:nvPr/>
        </p:nvGrpSpPr>
        <p:grpSpPr>
          <a:xfrm>
            <a:off x="487623" y="1567425"/>
            <a:ext cx="5519477" cy="886199"/>
            <a:chOff x="1798487" y="701933"/>
            <a:chExt cx="5457825" cy="876300"/>
          </a:xfrm>
        </p:grpSpPr>
        <p:pic>
          <p:nvPicPr>
            <p:cNvPr id="7" name="그림 6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FF10152E-DC25-40D4-9AC8-3FB875B91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7F2B34-0FE2-41C4-A86B-D9FB66942DFA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3ABEA35-D97E-4FB9-830E-2349C4DBD362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69D3F17-E02D-4CD7-ABA2-4D266E746B1E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컴퓨터이(가) 표시된 사진&#10;&#10;자동 생성된 설명">
            <a:extLst>
              <a:ext uri="{FF2B5EF4-FFF2-40B4-BE49-F238E27FC236}">
                <a16:creationId xmlns:a16="http://schemas.microsoft.com/office/drawing/2014/main" id="{197BF739-CB4D-41EB-BF09-D385F46F5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73906" b="81367"/>
          <a:stretch/>
        </p:blipFill>
        <p:spPr>
          <a:xfrm>
            <a:off x="457197" y="3141215"/>
            <a:ext cx="2749893" cy="1263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73EF1D-8FD2-4F39-B33D-D304F966BD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7" y="4927715"/>
            <a:ext cx="2742612" cy="1287348"/>
          </a:xfrm>
          <a:prstGeom prst="rect">
            <a:avLst/>
          </a:prstGeom>
        </p:spPr>
      </p:pic>
      <p:pic>
        <p:nvPicPr>
          <p:cNvPr id="18" name="그림 17" descr="텔레비전, 모니터, 화면, 시계이(가) 표시된 사진&#10;&#10;자동 생성된 설명">
            <a:extLst>
              <a:ext uri="{FF2B5EF4-FFF2-40B4-BE49-F238E27FC236}">
                <a16:creationId xmlns:a16="http://schemas.microsoft.com/office/drawing/2014/main" id="{62DA746A-37F7-45B7-8BDF-CA16AEA3A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2" y="3075115"/>
            <a:ext cx="2853175" cy="145707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8997E00-BC43-404D-9F5A-BB3E0FA7D279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72BB0F-34CA-4B55-B949-F32AE12FA11E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4BCD17-FB47-4576-B4DA-4CCEEB14E2D7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B0CF8F-CCA7-494F-9ED4-16A063F344E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635726-8F72-40B7-B1A1-B0483BCCC28D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D95D2-3A5A-43D4-AFA5-2E69E076CAB3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6762FC-0B26-4010-9B25-367A385A2C4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680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텍스트 개체 틀 1">
            <a:extLst>
              <a:ext uri="{FF2B5EF4-FFF2-40B4-BE49-F238E27FC236}">
                <a16:creationId xmlns:a16="http://schemas.microsoft.com/office/drawing/2014/main" id="{0E584FAD-CBEC-4CAC-B044-F0AFF9820ED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5.  </a:t>
            </a:r>
            <a:r>
              <a:rPr lang="ko-KR" altLang="en-US"/>
              <a:t>스킬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84F9BF9-2D5E-4B25-84D0-875F8720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DF91BA-02F1-42CF-98C8-82A8140D6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DE8F02-1423-464D-B0DA-C13EA50776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2A82793-7098-4528-903E-CFFE89EC6C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C26626A-3770-40E7-8996-EA3F0344E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FB8F737-33DC-41E4-9FCA-AA494A1C540C}"/>
              </a:ext>
            </a:extLst>
          </p:cNvPr>
          <p:cNvGraphicFramePr>
            <a:graphicFrameLocks noGrp="1"/>
          </p:cNvGraphicFramePr>
          <p:nvPr/>
        </p:nvGraphicFramePr>
        <p:xfrm>
          <a:off x="-751840" y="66041"/>
          <a:ext cx="13733781" cy="748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9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7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5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종류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31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단일공격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FF0000"/>
                          </a:solidFill>
                        </a:rPr>
                        <a:t>강력한 한방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특수한 몬스터의 경우 개별 스킬이 존재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요소를 경계하며 긴장감 있는 플레이를 구상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다중공격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회 이상의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연속 공격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04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즉살기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화려한 액션 연출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많은 에너지를 소비하는 대신 강력한 데미지를 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( </a:t>
                      </a:r>
                      <a:r>
                        <a:rPr lang="ko-KR" altLang="en-US" sz="1600" dirty="0"/>
                        <a:t>보스 몬스터의 경우 절반의 데미지 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필살기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화려한 이펙트 연출로 액션 성 부여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만큼 재사용 대기시간이 길며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에너지 코스트를 사용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하기 때문에 결정적인 상황에 사용하지 않으면 사용 이후 플레이가 힘들어 짐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153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대쉬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짧은 거리</a:t>
                      </a:r>
                      <a:r>
                        <a:rPr lang="ko-KR" altLang="en-US" sz="1600" dirty="0"/>
                        <a:t>를 원하는 방향으로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몬스터와 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근접공격 몬스터의 경우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유저를 위협할 요소</a:t>
                      </a:r>
                      <a:r>
                        <a:rPr lang="ko-KR" altLang="en-US" sz="1600" dirty="0"/>
                        <a:t>로 사용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유저는 대게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몬스터의 공격을 회피하기 위해 사용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텔레포트</a:t>
                      </a:r>
                      <a:endParaRPr lang="ko-KR" altLang="en-US" sz="1600" dirty="0"/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먼 거리</a:t>
                      </a:r>
                      <a:r>
                        <a:rPr lang="ko-KR" altLang="en-US" sz="1600" dirty="0"/>
                        <a:t>의 위치로 이동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스킬 외로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액션 연출을 위한 장치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화려한 액션과 전략적인 움직임</a:t>
                      </a:r>
                      <a:r>
                        <a:rPr lang="ko-KR" altLang="en-US" sz="1600" dirty="0"/>
                        <a:t>을 위한 장치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3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정지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주변 시간 정지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멈춤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89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b="1" dirty="0"/>
                        <a:t>부가</a:t>
                      </a:r>
                      <a:br>
                        <a:rPr lang="en-US" altLang="ko-KR" sz="2300" b="1" dirty="0"/>
                      </a:br>
                      <a:r>
                        <a:rPr lang="ko-KR" altLang="en-US" sz="2300" b="1" dirty="0"/>
                        <a:t>설명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에너지 시스템 사용 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유저는 두개의 스킬을 선택 후 룸에 들어가게 되는데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두개의 스킬은 모두 같은 에너지를 공유</a:t>
                      </a:r>
                      <a:r>
                        <a:rPr lang="ko-KR" altLang="en-US" sz="1600" dirty="0"/>
                        <a:t>하게 됨</a:t>
                      </a:r>
                      <a:endParaRPr lang="en-US" altLang="ko-KR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성능이 좋은 스킬일 수록 에너지를 많이 소비</a:t>
                      </a:r>
                      <a:r>
                        <a:rPr lang="ko-KR" altLang="en-US" sz="1600" dirty="0"/>
                        <a:t>하게 되며 유저는 이런 점을 고려한 전략적인 스킬 선택을 필수로 하게 됨</a:t>
                      </a:r>
                      <a:endParaRPr lang="en-US" altLang="ko-KR" sz="16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적절한 난이도 조절을 위한 요소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600" dirty="0"/>
                        <a:t>유저의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고민과 선택에 의한 즉각적인 피드백이 가능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게임의 숙련도를 쌓아가는 즐거움을 의도함</a:t>
                      </a:r>
                    </a:p>
                  </a:txBody>
                  <a:tcPr marL="146306" marR="146306" marT="73150" marB="73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26B2E586-7B1C-4173-B13B-0DAF5F7193B0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텍스트 개체 틀 1">
            <a:extLst>
              <a:ext uri="{FF2B5EF4-FFF2-40B4-BE49-F238E27FC236}">
                <a16:creationId xmlns:a16="http://schemas.microsoft.com/office/drawing/2014/main" id="{9B7A80F8-209D-4119-9536-DD0F1C92E8B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9.  </a:t>
            </a:r>
            <a:r>
              <a:rPr lang="ko-KR" altLang="en-US"/>
              <a:t>룸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5B2858-E5E9-4ADF-A3B1-06C12D776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8CC52D-73E7-4A80-B206-528DDBFBB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D1223F-62DC-45C1-808C-5E0EF02A4A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F29A7F-97A5-40E0-A9FA-530CE02041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A2F1317F-D7B0-42DB-A2A1-7052FEE2C2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정리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494561D-A579-4BBA-8E09-BD7A21AAFA3B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528321"/>
          <a:ext cx="13731242" cy="659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8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743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룸 이름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특징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</a:rPr>
                        <a:t>의도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일반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자주 등장하는 룸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대체로 보상의 양이 적음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공략난이도가 낮음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주로 게임을 하면서 플레이하게 될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너무 어려우면 유저의 이탈을 유발 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해당 룸을 기준으로 다른 룸의 난이도를 조절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9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고급 전투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일반 전투에 비해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상대적으로 많은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높은 공략난이도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확률적으로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특수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제한적인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능력치를 상승시키기 위해 유저가 필수적으로 입장하도록 함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441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보너스</a:t>
                      </a:r>
                      <a:r>
                        <a:rPr lang="en-US" altLang="ko-KR" sz="19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낮은 확률도 등장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작은 미니게임을 통해 유저에게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매우 높은 보상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을 지급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이벤트 룸의 종류도 다양하게 구분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무 전투 보상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지속해서 룸을 클리어 해 가는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피로감을 해소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하는 단계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낮은 확률의 등장으로 고급 던전과 비슷한 보상을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472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스테이지</a:t>
                      </a:r>
                      <a:br>
                        <a:rPr lang="en-US" altLang="ko-KR" sz="19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일정량의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룸을 진행 시 확정적으로 출현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다음 스테이지로 자동 이동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많은 재화와 경험치를 지급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스테이지 전환을 위한 던전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플레이를 통해 쌓은 능력치와 경험을 테스트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세이브 포인트를 다시 설정할 수 있는 장소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64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900" b="1" dirty="0">
                          <a:solidFill>
                            <a:schemeClr val="tx1"/>
                          </a:solidFill>
                        </a:rPr>
                        <a:t>챕터 보스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유저가 선택한 챕터의 마지막 스테이지의 마지막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고난이도의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클리어 시 보스 몬스터의 특징을 컨셉으로 한 무기 획득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매우 많은 양의 재화와 경험치를 획득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최종 보스 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이전 스테이지를 플레이하며 얻은 유저의 경험을 통해 어려운 구간을 </a:t>
                      </a: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클리어하는 성취감을 주기위한 구간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rgbClr val="C00000"/>
                          </a:solidFill>
                        </a:rPr>
                        <a:t>마지막인 만큼 보상 또한 그에 맞게 지급</a:t>
                      </a:r>
                      <a:endParaRPr lang="en-US" altLang="ko-KR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52" marB="73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:a16="http://schemas.microsoft.com/office/drawing/2014/main" id="{A14C438C-AF56-4058-BE1B-5ED059AB17E8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텍스트 개체 틀 1">
            <a:extLst>
              <a:ext uri="{FF2B5EF4-FFF2-40B4-BE49-F238E27FC236}">
                <a16:creationId xmlns:a16="http://schemas.microsoft.com/office/drawing/2014/main" id="{8E37B28B-BFE5-443B-A8C5-A488A4F8747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eaLnBrk="1" hangingPunct="1"/>
            <a:r>
              <a:rPr lang="en-US" altLang="ko-KR"/>
              <a:t>10.  </a:t>
            </a:r>
            <a:r>
              <a:rPr lang="ko-KR" altLang="en-US"/>
              <a:t>몬스터 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2772FB-203C-4642-89C2-20080BEA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0ABB45-A85E-4807-8180-240D2BA69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7941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542C89-04F6-4CF8-80A3-13EF447308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119" y="-1145541"/>
            <a:ext cx="1788161" cy="604522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E8563E2-BB6E-4136-892B-81D9675B0D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180" y="-1145541"/>
            <a:ext cx="1788161" cy="60452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B29A0325-3E99-40CF-8A61-53E32DEAC7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43820" y="-1143000"/>
            <a:ext cx="1788161" cy="60452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graphicFrame>
        <p:nvGraphicFramePr>
          <p:cNvPr id="8" name="표 59">
            <a:extLst>
              <a:ext uri="{FF2B5EF4-FFF2-40B4-BE49-F238E27FC236}">
                <a16:creationId xmlns:a16="http://schemas.microsoft.com/office/drawing/2014/main" id="{35007BF6-2271-4F74-A558-E3E9EAB832EC}"/>
              </a:ext>
            </a:extLst>
          </p:cNvPr>
          <p:cNvGraphicFramePr>
            <a:graphicFrameLocks noGrp="1"/>
          </p:cNvGraphicFramePr>
          <p:nvPr/>
        </p:nvGraphicFramePr>
        <p:xfrm>
          <a:off x="-751838" y="279402"/>
          <a:ext cx="13731242" cy="735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0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0076"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9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등급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종류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기능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의도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일반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근거리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작은 덩치로 빠르게 움직이며 유저를 따라 움직임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재화 수급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유저의 긴장감은 적지만 모아서 다수를 한번에 처치하는 액션을 통해 즐거움을 느끼도록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3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원거리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조금 더 큰 덩치로 생성된 자리에서 유저를 멀리서 공격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고급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희귀 몬스터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특수 스킬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보다 높은 공략 난이도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처치 시 일반 몬스터 보다 큰 보상을 지급</a:t>
                      </a:r>
                      <a:endParaRPr lang="en-US" altLang="ko-KR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일반 몬스터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보다 세밀한 조작</a:t>
                      </a:r>
                      <a:r>
                        <a:rPr lang="ko-KR" altLang="en-US" sz="1600" dirty="0"/>
                        <a:t>이 필요한 몬스터 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전반적인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스테이지 난이도를 조절</a:t>
                      </a:r>
                      <a:r>
                        <a:rPr lang="ko-KR" altLang="en-US" sz="1600" dirty="0"/>
                        <a:t>하게 하는 요소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한번 한번이 유저에게 치명적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/>
                        <a:t>보스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스테이지</a:t>
                      </a:r>
                      <a:r>
                        <a:rPr lang="en-US" altLang="ko-KR" sz="1600" dirty="0"/>
                        <a:t>/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쳅터</a:t>
                      </a:r>
                      <a:endParaRPr lang="ko-KR" altLang="en-US" sz="1600" dirty="0"/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유저가 공략해야 하는 대상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큰 크기로 도전 욕구 자극</a:t>
                      </a:r>
                      <a:endParaRPr lang="en-US" altLang="ko-KR" sz="16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공격 패턴이 존재함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확정적으로 무기와 도움 아이템 드랍</a:t>
                      </a: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최종 몬스터로 어려운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난이도로 클리어 시 큰 성취감</a:t>
                      </a:r>
                      <a:r>
                        <a:rPr lang="ko-KR" altLang="en-US" sz="1600" dirty="0">
                          <a:solidFill>
                            <a:srgbClr val="C00000"/>
                          </a:solidFill>
                        </a:rPr>
                        <a:t>을 </a:t>
                      </a:r>
                      <a:r>
                        <a:rPr lang="ko-KR" altLang="en-US" sz="1600" dirty="0"/>
                        <a:t>주는 존재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성취감은 보상과 비례</a:t>
                      </a:r>
                      <a:r>
                        <a:rPr lang="en-US" altLang="ko-KR" sz="1700" b="1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ko-KR" altLang="en-US" sz="1700" b="1" dirty="0">
                          <a:solidFill>
                            <a:srgbClr val="C00000"/>
                          </a:solidFill>
                        </a:rPr>
                        <a:t>도전 욕구 자극</a:t>
                      </a:r>
                      <a:endParaRPr lang="ko-KR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146304" marR="146304" marT="73142" marB="73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제목 2">
            <a:extLst>
              <a:ext uri="{FF2B5EF4-FFF2-40B4-BE49-F238E27FC236}">
                <a16:creationId xmlns:a16="http://schemas.microsoft.com/office/drawing/2014/main" id="{7F876896-C0EF-4A7B-926C-5461198D443B}"/>
              </a:ext>
            </a:extLst>
          </p:cNvPr>
          <p:cNvSpPr txBox="1">
            <a:spLocks/>
          </p:cNvSpPr>
          <p:nvPr/>
        </p:nvSpPr>
        <p:spPr>
          <a:xfrm>
            <a:off x="7363463" y="-1143000"/>
            <a:ext cx="2443480" cy="60452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 dirty="0"/>
              <a:t>디자인 컨셉</a:t>
            </a:r>
          </a:p>
        </p:txBody>
      </p:sp>
      <p:grpSp>
        <p:nvGrpSpPr>
          <p:cNvPr id="26665" name="그룹 51">
            <a:extLst>
              <a:ext uri="{FF2B5EF4-FFF2-40B4-BE49-F238E27FC236}">
                <a16:creationId xmlns:a16="http://schemas.microsoft.com/office/drawing/2014/main" id="{FEBF781D-66C6-4C66-AE10-CF5E8042B32E}"/>
              </a:ext>
            </a:extLst>
          </p:cNvPr>
          <p:cNvGrpSpPr>
            <a:grpSpLocks/>
          </p:cNvGrpSpPr>
          <p:nvPr/>
        </p:nvGrpSpPr>
        <p:grpSpPr bwMode="auto">
          <a:xfrm>
            <a:off x="1125224" y="637542"/>
            <a:ext cx="9979660" cy="2847340"/>
            <a:chOff x="1465308" y="1113414"/>
            <a:chExt cx="6237209" cy="177918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A2D4E2E-2E24-469A-BA07-6E55F5F7031D}"/>
                </a:ext>
              </a:extLst>
            </p:cNvPr>
            <p:cNvSpPr/>
            <p:nvPr/>
          </p:nvSpPr>
          <p:spPr>
            <a:xfrm>
              <a:off x="1465308" y="1113414"/>
              <a:ext cx="6237209" cy="17791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pic>
          <p:nvPicPr>
            <p:cNvPr id="26667" name="그림 10">
              <a:extLst>
                <a:ext uri="{FF2B5EF4-FFF2-40B4-BE49-F238E27FC236}">
                  <a16:creationId xmlns:a16="http://schemas.microsoft.com/office/drawing/2014/main" id="{AEE0A875-2D95-45F0-9128-4002B2A6B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8858" r="25552" b="13805"/>
            <a:stretch>
              <a:fillRect/>
            </a:stretch>
          </p:blipFill>
          <p:spPr bwMode="auto">
            <a:xfrm>
              <a:off x="2239581" y="2338839"/>
              <a:ext cx="337694" cy="529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4DC13FD-2386-4EA3-B876-DB1B7CD93B48}"/>
                </a:ext>
              </a:extLst>
            </p:cNvPr>
            <p:cNvSpPr/>
            <p:nvPr/>
          </p:nvSpPr>
          <p:spPr>
            <a:xfrm>
              <a:off x="2232060" y="2338689"/>
              <a:ext cx="471482" cy="471381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/>
            </a:p>
          </p:txBody>
        </p:sp>
        <p:pic>
          <p:nvPicPr>
            <p:cNvPr id="26669" name="그림 9">
              <a:extLst>
                <a:ext uri="{FF2B5EF4-FFF2-40B4-BE49-F238E27FC236}">
                  <a16:creationId xmlns:a16="http://schemas.microsoft.com/office/drawing/2014/main" id="{9984AE79-7561-4731-8713-88FAB5EEE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84" t="10971" r="12904" b="13521"/>
            <a:stretch>
              <a:fillRect/>
            </a:stretch>
          </p:blipFill>
          <p:spPr bwMode="auto">
            <a:xfrm>
              <a:off x="3466318" y="1907234"/>
              <a:ext cx="482587" cy="96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70" name="그룹 43">
              <a:extLst>
                <a:ext uri="{FF2B5EF4-FFF2-40B4-BE49-F238E27FC236}">
                  <a16:creationId xmlns:a16="http://schemas.microsoft.com/office/drawing/2014/main" id="{9DDC47CD-1870-47A3-874E-A755CF3EC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3600" y="1906715"/>
              <a:ext cx="464213" cy="908646"/>
              <a:chOff x="2728935" y="1907234"/>
              <a:chExt cx="464213" cy="90864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0A05280-65DF-4876-A55F-B23C8DA08B1A}"/>
                  </a:ext>
                </a:extLst>
              </p:cNvPr>
              <p:cNvSpPr/>
              <p:nvPr/>
            </p:nvSpPr>
            <p:spPr>
              <a:xfrm>
                <a:off x="2732455" y="2355079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16B8AC8-6277-4B86-BE44-3FE688E155BB}"/>
                  </a:ext>
                </a:extLst>
              </p:cNvPr>
              <p:cNvSpPr/>
              <p:nvPr/>
            </p:nvSpPr>
            <p:spPr>
              <a:xfrm>
                <a:off x="2729280" y="1907505"/>
                <a:ext cx="460369" cy="460272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pic>
          <p:nvPicPr>
            <p:cNvPr id="26671" name="그림 14" descr="장난감, 시계, 방, 그리기이(가) 표시된 사진&#10;&#10;자동 생성된 설명">
              <a:extLst>
                <a:ext uri="{FF2B5EF4-FFF2-40B4-BE49-F238E27FC236}">
                  <a16:creationId xmlns:a16="http://schemas.microsoft.com/office/drawing/2014/main" id="{AE121C5F-BB25-49D4-8A2D-1089C6C22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9" t="31281" r="18889" b="53169"/>
            <a:stretch>
              <a:fillRect/>
            </a:stretch>
          </p:blipFill>
          <p:spPr bwMode="auto">
            <a:xfrm>
              <a:off x="4583112" y="1936797"/>
              <a:ext cx="806528" cy="884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8FF4701-C52F-4A21-B393-99638397708A}"/>
                </a:ext>
              </a:extLst>
            </p:cNvPr>
            <p:cNvSpPr/>
            <p:nvPr/>
          </p:nvSpPr>
          <p:spPr>
            <a:xfrm>
              <a:off x="4600581" y="2372018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F5FD4C-F224-4F57-9919-40D6EB86D80E}"/>
                </a:ext>
              </a:extLst>
            </p:cNvPr>
            <p:cNvSpPr/>
            <p:nvPr/>
          </p:nvSpPr>
          <p:spPr>
            <a:xfrm>
              <a:off x="4600581" y="1930792"/>
              <a:ext cx="449257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4B45BC-988C-4B1F-99E8-6577964D4F47}"/>
                </a:ext>
              </a:extLst>
            </p:cNvPr>
            <p:cNvSpPr/>
            <p:nvPr/>
          </p:nvSpPr>
          <p:spPr>
            <a:xfrm>
              <a:off x="5049838" y="2372018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B63781-F7AA-4F79-B0B7-80B6890071FC}"/>
                </a:ext>
              </a:extLst>
            </p:cNvPr>
            <p:cNvSpPr/>
            <p:nvPr/>
          </p:nvSpPr>
          <p:spPr>
            <a:xfrm>
              <a:off x="5049838" y="1930792"/>
              <a:ext cx="450844" cy="450749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6676" name="TextBox 20">
              <a:extLst>
                <a:ext uri="{FF2B5EF4-FFF2-40B4-BE49-F238E27FC236}">
                  <a16:creationId xmlns:a16="http://schemas.microsoft.com/office/drawing/2014/main" id="{50FC4248-9CBE-47F7-99FC-E1455D3DC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146" y="2342098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근거리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7" name="TextBox 21">
              <a:extLst>
                <a:ext uri="{FF2B5EF4-FFF2-40B4-BE49-F238E27FC236}">
                  <a16:creationId xmlns:a16="http://schemas.microsoft.com/office/drawing/2014/main" id="{3A003201-6DF2-49D1-BC20-2809DC908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5741" y="1934531"/>
              <a:ext cx="539204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원거리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sp>
          <p:nvSpPr>
            <p:cNvPr id="26678" name="TextBox 22">
              <a:extLst>
                <a:ext uri="{FF2B5EF4-FFF2-40B4-BE49-F238E27FC236}">
                  <a16:creationId xmlns:a16="http://schemas.microsoft.com/office/drawing/2014/main" id="{E80BB794-5217-4CE8-8EDA-317E994AB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774" y="1902381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고급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  <p:grpSp>
          <p:nvGrpSpPr>
            <p:cNvPr id="26679" name="그룹 50">
              <a:extLst>
                <a:ext uri="{FF2B5EF4-FFF2-40B4-BE49-F238E27FC236}">
                  <a16:creationId xmlns:a16="http://schemas.microsoft.com/office/drawing/2014/main" id="{7EDC73EC-DCD8-4A26-986B-095B837D12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0897" y="1429068"/>
              <a:ext cx="974670" cy="1441421"/>
              <a:chOff x="6260897" y="1429068"/>
              <a:chExt cx="974670" cy="1441421"/>
            </a:xfrm>
          </p:grpSpPr>
          <p:pic>
            <p:nvPicPr>
              <p:cNvPr id="26685" name="그림 25" descr="장난감, 시계, 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5CB7CB7A-A953-4D69-8465-486F2F3D98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09" t="2460" r="29190" b="78917"/>
              <a:stretch>
                <a:fillRect/>
              </a:stretch>
            </p:blipFill>
            <p:spPr bwMode="auto">
              <a:xfrm>
                <a:off x="6260897" y="1429068"/>
                <a:ext cx="974670" cy="144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F3472DA-E476-4562-B5D2-23E725730C60}"/>
                  </a:ext>
                </a:extLst>
              </p:cNvPr>
              <p:cNvSpPr/>
              <p:nvPr/>
            </p:nvSpPr>
            <p:spPr>
              <a:xfrm>
                <a:off x="6261085" y="2352972"/>
                <a:ext cx="466719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9DB8747-5431-47E9-8E29-D0A3947FFA8A}"/>
                  </a:ext>
                </a:extLst>
              </p:cNvPr>
              <p:cNvSpPr/>
              <p:nvPr/>
            </p:nvSpPr>
            <p:spPr>
              <a:xfrm>
                <a:off x="6261085" y="1895875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E213B74-D2DF-4230-AE66-19B7A6A8C8DA}"/>
                  </a:ext>
                </a:extLst>
              </p:cNvPr>
              <p:cNvSpPr/>
              <p:nvPr/>
            </p:nvSpPr>
            <p:spPr>
              <a:xfrm>
                <a:off x="6727804" y="2352972"/>
                <a:ext cx="468307" cy="46820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7B7E3DE-137E-4FA7-BBC1-E9A6CEF8ABEC}"/>
                  </a:ext>
                </a:extLst>
              </p:cNvPr>
              <p:cNvSpPr/>
              <p:nvPr/>
            </p:nvSpPr>
            <p:spPr>
              <a:xfrm>
                <a:off x="6727804" y="1895875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12610B8-873A-4F41-9DDE-6C1AA58D07E7}"/>
                  </a:ext>
                </a:extLst>
              </p:cNvPr>
              <p:cNvSpPr/>
              <p:nvPr/>
            </p:nvSpPr>
            <p:spPr>
              <a:xfrm>
                <a:off x="6261085" y="1434017"/>
                <a:ext cx="466719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0781287-5618-4AE2-9A26-1C07531ECFB1}"/>
                  </a:ext>
                </a:extLst>
              </p:cNvPr>
              <p:cNvSpPr/>
              <p:nvPr/>
            </p:nvSpPr>
            <p:spPr>
              <a:xfrm>
                <a:off x="6737329" y="1434017"/>
                <a:ext cx="468307" cy="46662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A656A82-6AB5-41B7-906E-2CAEFD20BB48}"/>
                </a:ext>
              </a:extLst>
            </p:cNvPr>
            <p:cNvCxnSpPr/>
            <p:nvPr/>
          </p:nvCxnSpPr>
          <p:spPr>
            <a:xfrm>
              <a:off x="1531982" y="2341863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DCFC9DA-97BB-4198-B385-558D1FA58285}"/>
                </a:ext>
              </a:extLst>
            </p:cNvPr>
            <p:cNvCxnSpPr/>
            <p:nvPr/>
          </p:nvCxnSpPr>
          <p:spPr>
            <a:xfrm>
              <a:off x="1531982" y="1906986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BBA05E9-952D-46EE-BD69-754171FD4B91}"/>
                </a:ext>
              </a:extLst>
            </p:cNvPr>
            <p:cNvCxnSpPr/>
            <p:nvPr/>
          </p:nvCxnSpPr>
          <p:spPr>
            <a:xfrm>
              <a:off x="1531982" y="2841812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CF6B79B-29A3-4CC3-AC6D-3AC33DCC4E07}"/>
                </a:ext>
              </a:extLst>
            </p:cNvPr>
            <p:cNvCxnSpPr/>
            <p:nvPr/>
          </p:nvCxnSpPr>
          <p:spPr>
            <a:xfrm>
              <a:off x="1531982" y="1437191"/>
              <a:ext cx="617053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84" name="TextBox 49">
              <a:extLst>
                <a:ext uri="{FF2B5EF4-FFF2-40B4-BE49-F238E27FC236}">
                  <a16:creationId xmlns:a16="http://schemas.microsoft.com/office/drawing/2014/main" id="{A357187E-9609-462F-8D64-32297CB81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879" y="1462906"/>
              <a:ext cx="447032" cy="226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ko-KR" altLang="en-US" sz="1759">
                  <a:latin typeface="맑은 고딕" panose="020B0503020000020004" pitchFamily="50" charset="-127"/>
                </a:rPr>
                <a:t>보스 </a:t>
              </a:r>
              <a:endParaRPr lang="ko-KR" altLang="en-US">
                <a:latin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텍스트 개체 틀 1">
            <a:extLst>
              <a:ext uri="{FF2B5EF4-FFF2-40B4-BE49-F238E27FC236}">
                <a16:creationId xmlns:a16="http://schemas.microsoft.com/office/drawing/2014/main" id="{1263F01D-5EE3-45AE-A2BB-6F08B14F807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022166" y="502861"/>
            <a:ext cx="9810002" cy="29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rtlCol="0" anchor="ctr" anchorCtr="0" compatLnSpc="1">
            <a:prstTxWarp prst="textNoShape">
              <a:avLst/>
            </a:prstTxWarp>
            <a:normAutofit fontScale="32500" lnSpcReduction="20000"/>
          </a:bodyPr>
          <a:lstStyle/>
          <a:p>
            <a:pPr eaLnBrk="1" hangingPunct="1"/>
            <a:r>
              <a:rPr lang="ko-KR" altLang="en-US"/>
              <a:t>총 정리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2CDADBC-02C0-403C-AD80-2ABE526D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83" y="-1056744"/>
            <a:ext cx="1533018" cy="51826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분석자료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34E38E-2FEB-4764-87C4-157B2A87E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3084" y="-1056744"/>
            <a:ext cx="1533018" cy="51826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43BD26-A5A8-45E9-96DE-50278D323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8323" y="-1056744"/>
            <a:ext cx="1533018" cy="518264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CDD016A-0230-4FDB-879A-A3AB6C2BB7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86263" y="-1059285"/>
            <a:ext cx="1533018" cy="518266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정리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FFAEB984-72FD-43B9-8884-339C7B167312}"/>
              </a:ext>
            </a:extLst>
          </p:cNvPr>
          <p:cNvSpPr txBox="1">
            <a:spLocks/>
          </p:cNvSpPr>
          <p:nvPr/>
        </p:nvSpPr>
        <p:spPr>
          <a:xfrm>
            <a:off x="7712109" y="-1056744"/>
            <a:ext cx="2094833" cy="51826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2880"/>
              <a:t>디자인 컨셉</a:t>
            </a:r>
            <a:endParaRPr lang="ko-KR" altLang="en-US" sz="288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7">
            <a:extLst>
              <a:ext uri="{FF2B5EF4-FFF2-40B4-BE49-F238E27FC236}">
                <a16:creationId xmlns:a16="http://schemas.microsoft.com/office/drawing/2014/main" id="{133E9993-FFA2-454E-A5D8-D40DBE432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38199" y="-91438"/>
            <a:ext cx="13868400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/>
              <a:t>오브젝트</a:t>
            </a:r>
            <a:r>
              <a:rPr lang="en-US" altLang="ko-KR" sz="1600"/>
              <a:t>, </a:t>
            </a:r>
            <a:r>
              <a:rPr lang="ko-KR" altLang="en-US" sz="1600"/>
              <a:t>아이템을 활용한 보스 공략</a:t>
            </a:r>
            <a:r>
              <a:rPr lang="en-US" altLang="ko-KR" sz="160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스테이지에 귀속된 스킬을 해당 스테이지를 클리어 하면서 획득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게임에서 획득한 스킬을 사용한 스테이지 공략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스킬</a:t>
            </a:r>
            <a:r>
              <a:rPr lang="en-US" altLang="ko-KR" sz="1600"/>
              <a:t>(</a:t>
            </a:r>
            <a:r>
              <a:rPr lang="ko-KR" altLang="en-US" sz="1600"/>
              <a:t>페시브</a:t>
            </a:r>
            <a:r>
              <a:rPr lang="en-US" altLang="ko-KR" sz="1600"/>
              <a:t>, </a:t>
            </a:r>
            <a:r>
              <a:rPr lang="ko-KR" altLang="en-US" sz="1600"/>
              <a:t>액티브</a:t>
            </a:r>
            <a:r>
              <a:rPr lang="en-US" altLang="ko-KR" sz="1600"/>
              <a:t>, </a:t>
            </a:r>
            <a:r>
              <a:rPr lang="ko-KR" altLang="en-US" sz="1600"/>
              <a:t>버프</a:t>
            </a:r>
            <a:r>
              <a:rPr lang="en-US" altLang="ko-KR" sz="1600"/>
              <a:t>)</a:t>
            </a:r>
            <a:r>
              <a:rPr lang="ko-KR" altLang="en-US" sz="1600"/>
              <a:t>이 스테이지에 귀속됨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선택한 스테이지를 클리어하면서 스킬을 획득함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보스를 클리어하기 위해 유저는 이전 스테이지에서 획득한 스킬을 조합하면서 다양한 방식의 도전을 시도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최종 쳅터 전까지 스테이지 사이마다 세이브를 지원</a:t>
            </a:r>
            <a:r>
              <a:rPr lang="en-US" altLang="ko-KR" sz="1600"/>
              <a:t>, </a:t>
            </a:r>
            <a:r>
              <a:rPr lang="ko-KR" altLang="en-US" sz="1600"/>
              <a:t>최종 쳅터에서는 스테이지 사이 세이브를 지원</a:t>
            </a:r>
            <a:r>
              <a:rPr lang="en-US" altLang="ko-KR" sz="1600"/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쳅터의 시작부터 최종 보스까지 한번의 시도로 클리어하는 것이 목적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이후 최종보스를 클리어 하면 최종 챕터를 진행하던 방식으로 다른 하위 챕터를 도전</a:t>
            </a:r>
            <a:r>
              <a:rPr lang="en-US" altLang="ko-KR" sz="1600"/>
              <a:t> ( </a:t>
            </a:r>
            <a:r>
              <a:rPr lang="ko-KR" altLang="en-US" sz="1600"/>
              <a:t>하드 모드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이때 하위 챕터의 몬스터 배치</a:t>
            </a:r>
            <a:r>
              <a:rPr lang="en-US" altLang="ko-KR" sz="1600"/>
              <a:t> </a:t>
            </a:r>
            <a:r>
              <a:rPr lang="ko-KR" altLang="en-US" sz="1600"/>
              <a:t>방식</a:t>
            </a:r>
            <a:r>
              <a:rPr lang="en-US" altLang="ko-KR" sz="1600"/>
              <a:t>, </a:t>
            </a:r>
            <a:r>
              <a:rPr lang="ko-KR" altLang="en-US" sz="1600"/>
              <a:t>체력</a:t>
            </a:r>
            <a:r>
              <a:rPr lang="en-US" altLang="ko-KR" sz="1600"/>
              <a:t>, </a:t>
            </a:r>
            <a:r>
              <a:rPr lang="ko-KR" altLang="en-US" sz="1600"/>
              <a:t>공격력 등을 상향 평준화 시켜 놓음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몬스터가 아이템을 들고 있음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유저가 인벤토리를 열면 게임의 진행이 인벤토리를 닫을 때 까지 중지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몬스터는 소지하고 있는 무기에 따라 공격 타입이 달라진다 </a:t>
            </a:r>
            <a:r>
              <a:rPr lang="en-US" altLang="ko-KR" sz="1600"/>
              <a:t>( </a:t>
            </a:r>
            <a:r>
              <a:rPr lang="ko-KR" altLang="en-US" sz="1600"/>
              <a:t>원거리 공격</a:t>
            </a:r>
            <a:r>
              <a:rPr lang="en-US" altLang="ko-KR" sz="1600"/>
              <a:t>, </a:t>
            </a:r>
            <a:r>
              <a:rPr lang="ko-KR" altLang="en-US" sz="1600"/>
              <a:t>근거리 공격 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endParaRPr lang="ko-KR" altLang="en-US" sz="1600"/>
          </a:p>
          <a:p>
            <a:endParaRPr lang="ko-KR" altLang="en-US" sz="1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0898A-B9D9-429B-A6CF-6BD7E249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B4A8D-7658-4EC9-835A-62AA6EB43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154060"/>
            <a:ext cx="11315700" cy="2030840"/>
          </a:xfrm>
        </p:spPr>
        <p:txBody>
          <a:bodyPr/>
          <a:lstStyle/>
          <a:p>
            <a:r>
              <a:rPr lang="ko-KR" altLang="en-US" sz="1400" dirty="0"/>
              <a:t>게임 내 </a:t>
            </a:r>
            <a:r>
              <a:rPr lang="en-US" altLang="ko-KR" sz="1400" dirty="0"/>
              <a:t>258</a:t>
            </a:r>
            <a:r>
              <a:rPr lang="ko-KR" altLang="en-US" sz="1400" dirty="0"/>
              <a:t>개의 무기가 있고 던전에서 상자의 등급에 따라 무기가 랜덤으로 등장함</a:t>
            </a:r>
            <a:endParaRPr lang="en-US" altLang="ko-KR" sz="1400" dirty="0"/>
          </a:p>
          <a:p>
            <a:r>
              <a:rPr lang="ko-KR" altLang="en-US" sz="1400" dirty="0"/>
              <a:t>무기 또한 등급이 있으며 각 클래스 마다 특징이 있음 </a:t>
            </a:r>
            <a:r>
              <a:rPr lang="en-US" altLang="ko-KR" sz="1400" dirty="0"/>
              <a:t>( </a:t>
            </a:r>
            <a:r>
              <a:rPr lang="ko-KR" altLang="en-US" sz="1400" dirty="0"/>
              <a:t>클래스마다 위의 상태 값들이 다르며 사용하는 방식 또한 달라짐 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무기의 능력치가 캐릭터에 매우 큰 영향을 줌</a:t>
            </a:r>
            <a:r>
              <a:rPr lang="en-US" altLang="ko-KR" sz="1400" dirty="0"/>
              <a:t>, </a:t>
            </a:r>
            <a:r>
              <a:rPr lang="ko-KR" altLang="en-US" sz="1400" dirty="0"/>
              <a:t>그래서 무기 또한 여러가지 속성 값을 가짐</a:t>
            </a:r>
            <a:endParaRPr lang="en-US" altLang="ko-KR" sz="1400" dirty="0"/>
          </a:p>
          <a:p>
            <a:r>
              <a:rPr lang="ko-KR" altLang="en-US" sz="1400" dirty="0"/>
              <a:t>유저의 취향과 던전에서 등장하는 확률에 따라 다양한 조합으로 사용할 수 있음</a:t>
            </a:r>
            <a:endParaRPr lang="en-US" altLang="ko-KR" sz="1400" dirty="0"/>
          </a:p>
          <a:p>
            <a:r>
              <a:rPr lang="ko-KR" altLang="en-US" sz="1400" dirty="0"/>
              <a:t>특징적으로 해당 게임에서 근접무기는 적 몬스터의 원거리 공격 탄을 삭제할 수 있음</a:t>
            </a:r>
          </a:p>
        </p:txBody>
      </p:sp>
      <p:pic>
        <p:nvPicPr>
          <p:cNvPr id="14" name="내용 개체 틀 13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FCBF7719-2363-4D18-B814-AC2A25B47AB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89" y="-2393523"/>
            <a:ext cx="5462489" cy="1377815"/>
          </a:xfr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B7760F5C-D000-4D90-9368-49C31F194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11688"/>
              </p:ext>
            </p:extLst>
          </p:nvPr>
        </p:nvGraphicFramePr>
        <p:xfrm>
          <a:off x="7665189" y="-2737858"/>
          <a:ext cx="3307608" cy="2066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804">
                  <a:extLst>
                    <a:ext uri="{9D8B030D-6E8A-4147-A177-3AD203B41FA5}">
                      <a16:colId xmlns:a16="http://schemas.microsoft.com/office/drawing/2014/main" val="2362697477"/>
                    </a:ext>
                  </a:extLst>
                </a:gridCol>
                <a:gridCol w="1653804">
                  <a:extLst>
                    <a:ext uri="{9D8B030D-6E8A-4147-A177-3AD203B41FA5}">
                      <a16:colId xmlns:a16="http://schemas.microsoft.com/office/drawing/2014/main" val="3289541691"/>
                    </a:ext>
                  </a:extLst>
                </a:gridCol>
              </a:tblGrid>
              <a:tr h="255428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등급 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93720"/>
                  </a:ext>
                </a:extLst>
              </a:tr>
              <a:tr h="19364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/>
                        <a:t>흰색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연두색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하늘색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7030A0"/>
                          </a:solidFill>
                        </a:rPr>
                        <a:t>보라색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FFC000"/>
                          </a:solidFill>
                        </a:rPr>
                        <a:t>주황색</a:t>
                      </a:r>
                      <a:r>
                        <a:rPr lang="ko-KR" altLang="en-US" sz="1000" b="0" dirty="0"/>
                        <a:t> </a:t>
                      </a:r>
                      <a:r>
                        <a:rPr lang="en-US" altLang="ko-KR" sz="1000" b="0" dirty="0"/>
                        <a:t>&lt; </a:t>
                      </a:r>
                      <a:r>
                        <a:rPr lang="ko-KR" altLang="en-US" sz="1000" b="0" dirty="0">
                          <a:solidFill>
                            <a:srgbClr val="C00000"/>
                          </a:solidFill>
                        </a:rPr>
                        <a:t>빨간색</a:t>
                      </a:r>
                      <a:r>
                        <a:rPr lang="ko-KR" altLang="en-US" sz="1000" b="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0532"/>
                  </a:ext>
                </a:extLst>
              </a:tr>
              <a:tr h="185749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무기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69728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589936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에너지 소비량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탄 속도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039442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치명타확률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범위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101457"/>
                  </a:ext>
                </a:extLst>
              </a:tr>
              <a:tr h="18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사거리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14166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4FB6A84-5C26-49D9-83C0-610A2D792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447" y="395670"/>
            <a:ext cx="8687553" cy="3414056"/>
          </a:xfrm>
          <a:prstGeom prst="rect">
            <a:avLst/>
          </a:prstGeom>
        </p:spPr>
      </p:pic>
      <p:pic>
        <p:nvPicPr>
          <p:cNvPr id="7" name="그림 6" descr="모니터, 탑재, 화면, 앉아있는이(가) 표시된 사진&#10;&#10;자동 생성된 설명">
            <a:extLst>
              <a:ext uri="{FF2B5EF4-FFF2-40B4-BE49-F238E27FC236}">
                <a16:creationId xmlns:a16="http://schemas.microsoft.com/office/drawing/2014/main" id="{975C4073-5091-4A5E-91D0-EEF82F9BE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55" y="2740092"/>
            <a:ext cx="5462489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07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56C25-C347-47E0-A4F3-976E2C81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모티브 게임과 차별화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8269C-9EFD-4F0A-91F5-082C8B860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000" dirty="0"/>
              <a:t>방의 종류를 간소화 함</a:t>
            </a:r>
            <a:r>
              <a:rPr lang="en-US" altLang="ko-KR" sz="1000" dirty="0"/>
              <a:t>(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 제거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대신</a:t>
            </a:r>
            <a:endParaRPr lang="en-US" altLang="ko-KR" sz="1000" dirty="0"/>
          </a:p>
          <a:p>
            <a:r>
              <a:rPr lang="ko-KR" altLang="en-US" sz="1000" dirty="0"/>
              <a:t>무기의 획득 방식을 상인을 통해 획득하는 방식으로 고정</a:t>
            </a:r>
            <a:endParaRPr lang="en-US" altLang="ko-KR" sz="1000" dirty="0"/>
          </a:p>
          <a:p>
            <a:r>
              <a:rPr lang="ko-KR" altLang="en-US" sz="1000" dirty="0"/>
              <a:t>캐릭터의 기본 치명타 확률을 제거하고 무기의 치명타 확률만 사용</a:t>
            </a:r>
            <a:endParaRPr lang="en-US" altLang="ko-KR" sz="1000" dirty="0"/>
          </a:p>
          <a:p>
            <a:r>
              <a:rPr lang="ko-KR" altLang="en-US" sz="1000" dirty="0"/>
              <a:t>인벤토리 시스템을 </a:t>
            </a:r>
            <a:r>
              <a:rPr lang="ko-KR" altLang="en-US" sz="1000" dirty="0" err="1"/>
              <a:t>만듬</a:t>
            </a:r>
            <a:r>
              <a:rPr lang="en-US" altLang="ko-KR" sz="1000" dirty="0"/>
              <a:t>(</a:t>
            </a:r>
            <a:r>
              <a:rPr lang="ko-KR" altLang="en-US" sz="1000" dirty="0"/>
              <a:t>일시정지 </a:t>
            </a:r>
            <a:r>
              <a:rPr lang="en-US" altLang="ko-KR" sz="1000" dirty="0"/>
              <a:t>UI</a:t>
            </a:r>
            <a:r>
              <a:rPr lang="ko-KR" altLang="en-US" sz="1000" dirty="0"/>
              <a:t>와 가까이 배치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미니맵정보를</a:t>
            </a:r>
            <a:r>
              <a:rPr lang="ko-KR" altLang="en-US" sz="1000" dirty="0"/>
              <a:t> 일시정지 화면에서 확인할 수 있도록 </a:t>
            </a:r>
            <a:endParaRPr lang="en-US" altLang="ko-KR" sz="1000" dirty="0"/>
          </a:p>
          <a:p>
            <a:r>
              <a:rPr lang="ko-KR" altLang="en-US" sz="1000" dirty="0"/>
              <a:t>공격버튼을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스와이프</a:t>
            </a:r>
            <a:r>
              <a:rPr lang="en-US" altLang="ko-KR" sz="1000" dirty="0"/>
              <a:t>’</a:t>
            </a:r>
            <a:r>
              <a:rPr lang="ko-KR" altLang="en-US" sz="1000" dirty="0"/>
              <a:t>하는 방식으로 사용하는 무기가 변경되도록 </a:t>
            </a:r>
            <a:endParaRPr lang="en-US" altLang="ko-KR" sz="1000" dirty="0"/>
          </a:p>
          <a:p>
            <a:r>
              <a:rPr lang="ko-KR" altLang="en-US" sz="1000" dirty="0"/>
              <a:t>사망 시 해당 위치에서 </a:t>
            </a:r>
            <a:r>
              <a:rPr lang="en-US" altLang="ko-KR" sz="1000" dirty="0"/>
              <a:t>2~3</a:t>
            </a:r>
            <a:r>
              <a:rPr lang="ko-KR" altLang="en-US" sz="1000" dirty="0"/>
              <a:t>회 부활이 가능하도록 변경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부활 횟수를 모두 사용하거나 부활을 사용하지 않고 포기한 경우 초기화 진행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방에 배치되던 중립 구조물의 종류를 다양하게 구성</a:t>
            </a:r>
            <a:endParaRPr lang="en-US" altLang="ko-KR" sz="1000" dirty="0"/>
          </a:p>
          <a:p>
            <a:r>
              <a:rPr lang="ko-KR" altLang="en-US" sz="1000" dirty="0"/>
              <a:t>투척무기와 아이템 속성을 추가해 중립 구조물과 속성추가효과를 만들어내는 것을 추가</a:t>
            </a:r>
            <a:endParaRPr lang="en-US" altLang="ko-KR" sz="1000" dirty="0"/>
          </a:p>
          <a:p>
            <a:r>
              <a:rPr lang="ko-KR" altLang="en-US" sz="1000" dirty="0"/>
              <a:t>던전에 랜덤으로 배치되는 중립구조물을 통해 게임 진행의 의외성을 부여하려고 함</a:t>
            </a:r>
            <a:endParaRPr lang="en-US" altLang="ko-KR" sz="1000" dirty="0"/>
          </a:p>
          <a:p>
            <a:r>
              <a:rPr lang="ko-KR" altLang="en-US" sz="1000" dirty="0"/>
              <a:t>랜덤이지만 하나의 스테이지에 등장할 구조물의 타입을 하나에서 두가지로 </a:t>
            </a:r>
            <a:r>
              <a:rPr lang="ko-KR" altLang="en-US" sz="1000" dirty="0" err="1"/>
              <a:t>확정시켜</a:t>
            </a:r>
            <a:r>
              <a:rPr lang="ko-KR" altLang="en-US" sz="1000" dirty="0"/>
              <a:t> 놓는 방식으로 진행 </a:t>
            </a:r>
            <a:endParaRPr lang="en-US" altLang="ko-KR" sz="1000" dirty="0"/>
          </a:p>
          <a:p>
            <a:r>
              <a:rPr lang="ko-KR" altLang="en-US" sz="1000" dirty="0"/>
              <a:t>몬스터가 유저가 사용하는 아이템을 최대 하나 소지할 수 있도록 추가</a:t>
            </a:r>
            <a:endParaRPr lang="en-US" altLang="ko-KR" sz="1000" dirty="0"/>
          </a:p>
          <a:p>
            <a:r>
              <a:rPr lang="ko-KR" altLang="en-US" sz="1000" dirty="0"/>
              <a:t>손에 물약을 들고 있는 몬스터가 갑자기 플레이어 </a:t>
            </a:r>
            <a:r>
              <a:rPr lang="ko-KR" altLang="en-US" sz="1000" dirty="0" err="1"/>
              <a:t>처럼</a:t>
            </a:r>
            <a:r>
              <a:rPr lang="ko-KR" altLang="en-US" sz="1000" dirty="0"/>
              <a:t> 일정 체력이 낮아 </a:t>
            </a:r>
            <a:r>
              <a:rPr lang="ko-KR" altLang="en-US" sz="1000" dirty="0" err="1"/>
              <a:t>졌을때</a:t>
            </a:r>
            <a:r>
              <a:rPr lang="ko-KR" altLang="en-US" sz="1000" dirty="0"/>
              <a:t> 직접 물약을 사용해 회복하듯 똑똑한 </a:t>
            </a:r>
            <a:r>
              <a:rPr lang="en-US" altLang="ko-KR" sz="1000" dirty="0"/>
              <a:t>ai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만드는 것이 목표</a:t>
            </a:r>
            <a:endParaRPr lang="en-US" altLang="ko-KR" sz="1000" dirty="0"/>
          </a:p>
          <a:p>
            <a:r>
              <a:rPr lang="ko-KR" altLang="en-US" sz="1000" dirty="0"/>
              <a:t>고급 몬스터는 특징이 되는 스킬을 가지게 되고 일반 공격 보다 높은 우선순위로 사용한다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보스 몬스터의 공격은 모두 스킬로 </a:t>
            </a:r>
            <a:r>
              <a:rPr lang="en-US" altLang="ko-KR" sz="1000" dirty="0"/>
              <a:t>4</a:t>
            </a:r>
            <a:r>
              <a:rPr lang="ko-KR" altLang="en-US" sz="1000" dirty="0"/>
              <a:t>개의 스킬을 각 패턴에 맞게 </a:t>
            </a:r>
            <a:r>
              <a:rPr lang="ko-KR" altLang="en-US" sz="1000" dirty="0" err="1"/>
              <a:t>시전된다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하나의 패턴을 실행한 후에는 짧은 시간 경직상태가 되어 다음 공격을 준비하는 시간을 가진다</a:t>
            </a:r>
            <a:r>
              <a:rPr lang="en-US" altLang="ko-KR" sz="1000" dirty="0"/>
              <a:t>. (</a:t>
            </a:r>
            <a:r>
              <a:rPr lang="ko-KR" altLang="en-US" sz="1000" dirty="0"/>
              <a:t>동시에 유저는 보스의 공격을 </a:t>
            </a:r>
            <a:r>
              <a:rPr lang="ko-KR" altLang="en-US" sz="1000" dirty="0" err="1"/>
              <a:t>신경쓰지않고</a:t>
            </a:r>
            <a:r>
              <a:rPr lang="ko-KR" altLang="en-US" sz="1000" dirty="0"/>
              <a:t> 편안하게 딜을 넣을 수 있는 시간이 된다</a:t>
            </a:r>
            <a:r>
              <a:rPr lang="en-US" altLang="ko-KR" sz="1000" dirty="0"/>
              <a:t>.)</a:t>
            </a:r>
          </a:p>
          <a:p>
            <a:r>
              <a:rPr lang="ko-KR" altLang="en-US" sz="1000" dirty="0"/>
              <a:t>대신 높은 체력에 조금씩 다른 페이크 동작으로 높은 공략 난이도를 구현하려고 함</a:t>
            </a:r>
            <a:endParaRPr lang="en-US" altLang="ko-KR" sz="1000" dirty="0"/>
          </a:p>
          <a:p>
            <a:r>
              <a:rPr lang="ko-KR" altLang="en-US" sz="1000" dirty="0"/>
              <a:t>소비하면 유저가 직접 회복을 하지 않는 이상 회복되지 않던 </a:t>
            </a:r>
            <a:r>
              <a:rPr lang="ko-KR" altLang="en-US" sz="1000" dirty="0" err="1"/>
              <a:t>마나를</a:t>
            </a:r>
            <a:r>
              <a:rPr lang="ko-KR" altLang="en-US" sz="1000" dirty="0"/>
              <a:t> 자동으로 회복이 되도록 변경</a:t>
            </a:r>
            <a:endParaRPr lang="en-US" altLang="ko-KR" sz="1000" dirty="0"/>
          </a:p>
          <a:p>
            <a:r>
              <a:rPr lang="ko-KR" altLang="en-US" sz="1000" dirty="0"/>
              <a:t>일부 캐릭터에만 있던 </a:t>
            </a:r>
            <a:r>
              <a:rPr lang="ko-KR" altLang="en-US" sz="1000" dirty="0" err="1"/>
              <a:t>회피스킬을</a:t>
            </a:r>
            <a:r>
              <a:rPr lang="ko-KR" altLang="en-US" sz="1000" dirty="0"/>
              <a:t> 모든 캐릭터가 사용가능 하도록 함</a:t>
            </a:r>
            <a:endParaRPr lang="en-US" altLang="ko-KR" sz="1000" dirty="0"/>
          </a:p>
          <a:p>
            <a:r>
              <a:rPr lang="ko-KR" altLang="en-US" sz="1000" dirty="0"/>
              <a:t>캐릭터에게 </a:t>
            </a:r>
            <a:r>
              <a:rPr lang="ko-KR" altLang="en-US" sz="1000" dirty="0" err="1"/>
              <a:t>회피스킬</a:t>
            </a:r>
            <a:r>
              <a:rPr lang="ko-KR" altLang="en-US" sz="1000" dirty="0"/>
              <a:t> 이외에 다른 각 캐릭터의 특징이 될 스킬을 부여함</a:t>
            </a:r>
            <a:endParaRPr lang="en-US" altLang="ko-KR" sz="1000" dirty="0"/>
          </a:p>
          <a:p>
            <a:r>
              <a:rPr lang="ko-KR" altLang="en-US" sz="1000" dirty="0"/>
              <a:t>자동으로 회복되는 </a:t>
            </a:r>
            <a:r>
              <a:rPr lang="ko-KR" altLang="en-US" sz="1000" dirty="0" err="1"/>
              <a:t>마나와</a:t>
            </a:r>
            <a:r>
              <a:rPr lang="ko-KR" altLang="en-US" sz="1000" dirty="0"/>
              <a:t> 회피 스킬을 통해 액션성을 부여하려고 함</a:t>
            </a:r>
            <a:endParaRPr lang="en-US" altLang="ko-KR" sz="1000" dirty="0"/>
          </a:p>
          <a:p>
            <a:r>
              <a:rPr lang="ko-KR" altLang="en-US" sz="1000" dirty="0"/>
              <a:t>특성기능을 플레이어 캐릭터에 적용하던 방식을 무기로 변경</a:t>
            </a:r>
            <a:endParaRPr lang="en-US" altLang="ko-KR" sz="1000" dirty="0"/>
          </a:p>
          <a:p>
            <a:r>
              <a:rPr lang="ko-KR" altLang="en-US" sz="1000" dirty="0"/>
              <a:t>하나의 무기가 최대 두개의 특성을 가질 수 있도록 변경</a:t>
            </a:r>
            <a:endParaRPr lang="en-US" altLang="ko-KR" sz="1000" dirty="0"/>
          </a:p>
          <a:p>
            <a:r>
              <a:rPr lang="ko-KR" altLang="en-US" sz="1000" dirty="0"/>
              <a:t>반대로 유저가 가질 수 있는 무기의 개수는 인벤토리의 칸수로 재한</a:t>
            </a:r>
            <a:endParaRPr lang="en-US" altLang="ko-KR" sz="1000" dirty="0"/>
          </a:p>
          <a:p>
            <a:r>
              <a:rPr lang="ko-KR" altLang="en-US" sz="1000" dirty="0"/>
              <a:t>인벤토리에 무기도 함께 저장되며 무기에 부여한 특성을 무기 합성으로 다른 무기로 이전 시키거나 다른 새로운 무기를 획득할 수 있도록 함</a:t>
            </a:r>
            <a:endParaRPr lang="en-US" altLang="ko-KR" sz="1000" dirty="0"/>
          </a:p>
          <a:p>
            <a:r>
              <a:rPr lang="ko-KR" altLang="en-US" sz="1000" dirty="0"/>
              <a:t>낮은 단계의 무기로 상대적으로 높은 단계의 무기를 강화할 수 있는 기능도 추가함</a:t>
            </a:r>
            <a:endParaRPr lang="en-US" altLang="ko-KR" sz="1000" dirty="0"/>
          </a:p>
          <a:p>
            <a:r>
              <a:rPr lang="ko-KR" altLang="en-US" sz="1000" dirty="0"/>
              <a:t>유저가 원한다면 특성을 </a:t>
            </a:r>
            <a:r>
              <a:rPr lang="en-US" altLang="ko-KR" sz="1000" dirty="0"/>
              <a:t>2</a:t>
            </a:r>
            <a:r>
              <a:rPr lang="ko-KR" altLang="en-US" sz="1000" dirty="0"/>
              <a:t>개만 부여할 수 있는 무기를 일정 재료를 투입해 확률적으로 </a:t>
            </a:r>
            <a:r>
              <a:rPr lang="en-US" altLang="ko-KR" sz="1000" dirty="0"/>
              <a:t>1</a:t>
            </a:r>
            <a:r>
              <a:rPr lang="ko-KR" altLang="en-US" sz="1000" dirty="0"/>
              <a:t>칸 더 늘릴 수 있도록 함</a:t>
            </a:r>
            <a:endParaRPr lang="en-US" altLang="ko-KR" sz="1000" dirty="0"/>
          </a:p>
          <a:p>
            <a:r>
              <a:rPr lang="ko-KR" altLang="en-US" sz="1000" dirty="0"/>
              <a:t>유저는 무기의 성능을 테스트 하며 강화와 합성을 통해 장비를 </a:t>
            </a:r>
            <a:r>
              <a:rPr lang="ko-KR" altLang="en-US" sz="1000" dirty="0" err="1"/>
              <a:t>파밍하며</a:t>
            </a:r>
            <a:r>
              <a:rPr lang="ko-KR" altLang="en-US" sz="1000" dirty="0"/>
              <a:t> 게임을 진행하게 됨</a:t>
            </a:r>
            <a:endParaRPr lang="en-US" altLang="ko-KR" sz="1000" dirty="0"/>
          </a:p>
          <a:p>
            <a:r>
              <a:rPr lang="ko-KR" altLang="en-US" sz="1000" dirty="0"/>
              <a:t>하드 모드의 경우 유저가 </a:t>
            </a:r>
            <a:r>
              <a:rPr lang="ko-KR" altLang="en-US" sz="1000" dirty="0" err="1"/>
              <a:t>관리해야할</a:t>
            </a:r>
            <a:r>
              <a:rPr lang="ko-KR" altLang="en-US" sz="1000" dirty="0"/>
              <a:t> 자원을 하나 더 추가 </a:t>
            </a:r>
            <a:endParaRPr lang="en-US" altLang="ko-KR" sz="1000" dirty="0"/>
          </a:p>
          <a:p>
            <a:r>
              <a:rPr lang="ko-KR" altLang="en-US" sz="1000" dirty="0" err="1"/>
              <a:t>스테미너</a:t>
            </a:r>
            <a:r>
              <a:rPr lang="ko-KR" altLang="en-US" sz="1000" dirty="0"/>
              <a:t> 시스템을 사용해 방을 입장할 때 마다 소량 </a:t>
            </a:r>
            <a:r>
              <a:rPr lang="ko-KR" altLang="en-US" sz="1000" dirty="0" err="1"/>
              <a:t>소비되도록함</a:t>
            </a:r>
            <a:endParaRPr lang="en-US" altLang="ko-KR" sz="1000" dirty="0"/>
          </a:p>
          <a:p>
            <a:r>
              <a:rPr lang="ko-KR" altLang="en-US" sz="1000" dirty="0"/>
              <a:t>체력이 </a:t>
            </a:r>
            <a:r>
              <a:rPr lang="en-US" altLang="ko-KR" sz="1000" dirty="0"/>
              <a:t>0</a:t>
            </a:r>
            <a:r>
              <a:rPr lang="ko-KR" altLang="en-US" sz="1000" dirty="0"/>
              <a:t>이 아니어도 </a:t>
            </a:r>
            <a:r>
              <a:rPr lang="ko-KR" altLang="en-US" sz="1000" dirty="0" err="1"/>
              <a:t>스테미너를</a:t>
            </a:r>
            <a:r>
              <a:rPr lang="ko-KR" altLang="en-US" sz="1000" dirty="0"/>
              <a:t> 관리하지 못해 </a:t>
            </a:r>
            <a:r>
              <a:rPr lang="en-US" altLang="ko-KR" sz="1000" dirty="0"/>
              <a:t>0</a:t>
            </a:r>
            <a:r>
              <a:rPr lang="ko-KR" altLang="en-US" sz="1000" dirty="0"/>
              <a:t>이 되면 캐릭터가 사망해 게임이 종료되도록 함</a:t>
            </a:r>
            <a:endParaRPr lang="en-US" altLang="ko-KR" sz="1000" dirty="0"/>
          </a:p>
          <a:p>
            <a:r>
              <a:rPr lang="ko-KR" altLang="en-US" sz="1000" dirty="0"/>
              <a:t>피격 </a:t>
            </a:r>
            <a:r>
              <a:rPr lang="ko-KR" altLang="en-US" sz="1000" dirty="0" err="1"/>
              <a:t>상태값을</a:t>
            </a:r>
            <a:r>
              <a:rPr lang="ko-KR" altLang="en-US" sz="1000" dirty="0"/>
              <a:t> 다른 게임을 참고해 추가할 예정 </a:t>
            </a:r>
            <a:r>
              <a:rPr lang="en-US" altLang="ko-KR" sz="1000" dirty="0"/>
              <a:t>( </a:t>
            </a:r>
            <a:r>
              <a:rPr lang="ko-KR" altLang="en-US" sz="1000" dirty="0"/>
              <a:t>추가로 추가된 상태 값을 보완할 다른 </a:t>
            </a:r>
            <a:r>
              <a:rPr lang="ko-KR" altLang="en-US" sz="1000" dirty="0" err="1"/>
              <a:t>버프스킬과</a:t>
            </a:r>
            <a:r>
              <a:rPr lang="ko-KR" altLang="en-US" sz="1000" dirty="0"/>
              <a:t> 해당 </a:t>
            </a:r>
            <a:r>
              <a:rPr lang="ko-KR" altLang="en-US" sz="1000" dirty="0" err="1"/>
              <a:t>상태값을</a:t>
            </a:r>
            <a:r>
              <a:rPr lang="ko-KR" altLang="en-US" sz="1000" dirty="0"/>
              <a:t> 추가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상인에 대한 추가 정보</a:t>
            </a:r>
            <a:endParaRPr lang="en-US" altLang="ko-KR" sz="1000" dirty="0"/>
          </a:p>
          <a:p>
            <a:r>
              <a:rPr lang="ko-KR" altLang="en-US" sz="1000" dirty="0"/>
              <a:t>상인을 다양한 분류로 나누어 각각 특징이 되는 기능을 유저가 활용할 수 있도록 함</a:t>
            </a:r>
            <a:endParaRPr lang="en-US" altLang="ko-KR" sz="1000" dirty="0"/>
          </a:p>
          <a:p>
            <a:r>
              <a:rPr lang="ko-KR" altLang="en-US" sz="1000" dirty="0"/>
              <a:t>일반 상인</a:t>
            </a:r>
            <a:r>
              <a:rPr lang="en-US" altLang="ko-KR" sz="1000" dirty="0"/>
              <a:t>, </a:t>
            </a:r>
            <a:r>
              <a:rPr lang="ko-KR" altLang="en-US" sz="1000" dirty="0"/>
              <a:t>떠돌이 상인</a:t>
            </a:r>
            <a:r>
              <a:rPr lang="en-US" altLang="ko-KR" sz="1000" dirty="0"/>
              <a:t>(</a:t>
            </a:r>
            <a:r>
              <a:rPr lang="ko-KR" altLang="en-US" sz="1000" dirty="0"/>
              <a:t>고급 상인</a:t>
            </a:r>
            <a:r>
              <a:rPr lang="en-US" altLang="ko-KR" sz="1000" dirty="0"/>
              <a:t>), </a:t>
            </a:r>
            <a:r>
              <a:rPr lang="ko-KR" altLang="en-US" sz="1000" dirty="0"/>
              <a:t>떠돌이 암상인</a:t>
            </a:r>
            <a:r>
              <a:rPr lang="en-US" altLang="ko-KR" sz="1000" dirty="0"/>
              <a:t>(</a:t>
            </a:r>
            <a:r>
              <a:rPr lang="ko-KR" altLang="en-US" sz="1000" dirty="0"/>
              <a:t>재화가 아닌 다른 것의 </a:t>
            </a:r>
            <a:r>
              <a:rPr lang="ko-KR" altLang="en-US" sz="1000" dirty="0" err="1"/>
              <a:t>패널티를</a:t>
            </a:r>
            <a:r>
              <a:rPr lang="ko-KR" altLang="en-US" sz="1000" dirty="0"/>
              <a:t> 조건으로 좋은 효과의 아이템을 판매</a:t>
            </a:r>
            <a:r>
              <a:rPr lang="en-US" altLang="ko-KR" sz="1000" dirty="0"/>
              <a:t>), </a:t>
            </a:r>
            <a:r>
              <a:rPr lang="ko-KR" altLang="en-US" sz="1000" dirty="0"/>
              <a:t>효과부여 상인</a:t>
            </a:r>
            <a:r>
              <a:rPr lang="en-US" altLang="ko-KR" sz="1000" dirty="0"/>
              <a:t>, </a:t>
            </a:r>
            <a:r>
              <a:rPr lang="ko-KR" altLang="en-US" sz="1000" dirty="0"/>
              <a:t>무기 강화 상인</a:t>
            </a:r>
            <a:endParaRPr lang="en-US" altLang="ko-KR" sz="1000" dirty="0"/>
          </a:p>
          <a:p>
            <a:r>
              <a:rPr lang="ko-KR" altLang="en-US" sz="1000" dirty="0"/>
              <a:t>아이템의 등급에 따라 가격을 책정해 두고 해당아이템이 실제 상인이 판매할 때는 최대 </a:t>
            </a:r>
            <a:r>
              <a:rPr lang="en-US" altLang="ko-KR" sz="1000" dirty="0"/>
              <a:t>50% </a:t>
            </a:r>
            <a:r>
              <a:rPr lang="ko-KR" altLang="en-US" sz="1000" dirty="0"/>
              <a:t>에서</a:t>
            </a:r>
            <a:r>
              <a:rPr lang="en-US" altLang="ko-KR" sz="1000" dirty="0"/>
              <a:t> 0% </a:t>
            </a:r>
            <a:r>
              <a:rPr lang="ko-KR" altLang="en-US" sz="1000" dirty="0"/>
              <a:t>까지 할인을 적용해 판매하도록 시스템을 구현</a:t>
            </a:r>
            <a:endParaRPr lang="en-US" altLang="ko-KR" sz="1000" dirty="0"/>
          </a:p>
          <a:p>
            <a:r>
              <a:rPr lang="ko-KR" altLang="en-US" sz="1000" dirty="0"/>
              <a:t>던전에서 사용하는 코인으로 아이템을 구매할 수 있지만 잼을 사용해 아이템을 구매할 수 도 있다 </a:t>
            </a:r>
            <a:r>
              <a:rPr lang="en-US" altLang="ko-KR" sz="1000" dirty="0"/>
              <a:t>( </a:t>
            </a:r>
            <a:r>
              <a:rPr lang="ko-KR" altLang="en-US" sz="1000" dirty="0"/>
              <a:t>대신 해당 방식은 구매 횟수에 따라 점차 가격이 증가하도록 함</a:t>
            </a:r>
            <a:r>
              <a:rPr lang="en-US" altLang="ko-KR" sz="1000" dirty="0"/>
              <a:t>, </a:t>
            </a:r>
            <a:r>
              <a:rPr lang="ko-KR" altLang="en-US" sz="1000" dirty="0"/>
              <a:t>증가 횟수는 전체 게임에서 관리되어 초기화 되지 않고 계속 쌓인다</a:t>
            </a:r>
            <a:r>
              <a:rPr lang="en-US" altLang="ko-KR" sz="1000" dirty="0"/>
              <a:t>.)</a:t>
            </a:r>
          </a:p>
          <a:p>
            <a:r>
              <a:rPr lang="ko-KR" altLang="en-US" sz="1000" dirty="0"/>
              <a:t>방을 클리어 하면 방의 정 중앙에 상인이 등장하며 유저의 설정으로 상인의 판매 정보를 유저 조작없이 바로 볼 수 있게 또는 유저가 상인에게 말을 걸지 않으면 판매정보를 </a:t>
            </a:r>
            <a:r>
              <a:rPr lang="ko-KR" altLang="en-US" sz="1000" dirty="0" err="1"/>
              <a:t>볼수</a:t>
            </a:r>
            <a:r>
              <a:rPr lang="ko-KR" altLang="en-US" sz="1000" dirty="0"/>
              <a:t> 없게 든 설정이 가능하도록 함</a:t>
            </a:r>
            <a:endParaRPr lang="en-US" altLang="ko-KR" sz="1000" dirty="0"/>
          </a:p>
          <a:p>
            <a:r>
              <a:rPr lang="ko-KR" altLang="en-US" sz="1000" dirty="0"/>
              <a:t>상인의 활용은 </a:t>
            </a:r>
            <a:r>
              <a:rPr lang="en-US" altLang="ko-KR" sz="1000" dirty="0"/>
              <a:t>1</a:t>
            </a:r>
            <a:r>
              <a:rPr lang="ko-KR" altLang="en-US" sz="1000" dirty="0"/>
              <a:t>회성으로 한번 상인 판매정보를 닫으면 다시 해당 방의 상인을 통해 아이템을 구매할 수 없다</a:t>
            </a:r>
            <a:endParaRPr lang="en-US" altLang="ko-KR" sz="1000" dirty="0"/>
          </a:p>
          <a:p>
            <a:r>
              <a:rPr lang="ko-KR" altLang="en-US" sz="1000" dirty="0"/>
              <a:t>추가로 유저가 코인 부족으로 원하는 무기를 구입하지 </a:t>
            </a:r>
            <a:r>
              <a:rPr lang="ko-KR" altLang="en-US" sz="1000" dirty="0" err="1"/>
              <a:t>못할때</a:t>
            </a:r>
            <a:r>
              <a:rPr lang="ko-KR" altLang="en-US" sz="1000" dirty="0"/>
              <a:t> 유저가 사용하는 무기를 </a:t>
            </a:r>
            <a:r>
              <a:rPr lang="ko-KR" altLang="en-US" sz="1000" dirty="0" err="1"/>
              <a:t>함꼐</a:t>
            </a:r>
            <a:r>
              <a:rPr lang="ko-KR" altLang="en-US" sz="1000" dirty="0"/>
              <a:t> 가격으로 책정해 코인과 함께 대가로 판매하여 무기를 바꿔 착용할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무기에 대한 추가 정보</a:t>
            </a:r>
            <a:r>
              <a:rPr lang="en-US" altLang="ko-KR" sz="1000" dirty="0"/>
              <a:t>,  </a:t>
            </a:r>
            <a:r>
              <a:rPr lang="ko-KR" altLang="en-US" sz="1000" dirty="0"/>
              <a:t>근접 무기의 공격력에 범주를 주려고 함</a:t>
            </a:r>
            <a:endParaRPr lang="en-US" altLang="ko-KR" sz="1000" dirty="0"/>
          </a:p>
          <a:p>
            <a:r>
              <a:rPr lang="ko-KR" altLang="en-US" sz="1000" dirty="0"/>
              <a:t>최저 공격력과 최대 공격력으로 범주를 만들고 치명타 확률을 무기에 부여하도록 함</a:t>
            </a:r>
            <a:endParaRPr lang="en-US" altLang="ko-KR" sz="1000" dirty="0"/>
          </a:p>
          <a:p>
            <a:r>
              <a:rPr lang="ko-KR" altLang="en-US" sz="1000" dirty="0"/>
              <a:t>무기의 성능을 판별하는 기준은 평균 공격력으로 책정되며 부가적으로 치명타 확률이 몇 </a:t>
            </a:r>
            <a:r>
              <a:rPr lang="en-US" altLang="ko-KR" sz="1000" dirty="0"/>
              <a:t>%</a:t>
            </a:r>
            <a:r>
              <a:rPr lang="ko-KR" altLang="en-US" sz="1000" dirty="0"/>
              <a:t>인지가 반영된다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원거리 무기의 경우 공격력의 범주가 없고 </a:t>
            </a:r>
            <a:r>
              <a:rPr lang="ko-KR" altLang="en-US" sz="1000" dirty="0" err="1"/>
              <a:t>평균데미지가</a:t>
            </a:r>
            <a:r>
              <a:rPr lang="ko-KR" altLang="en-US" sz="1000" dirty="0"/>
              <a:t> 동급의 근거리 무기보다 높게 설정한다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대신 치명타 확률을 </a:t>
            </a:r>
            <a:r>
              <a:rPr lang="ko-KR" altLang="en-US" sz="1000" dirty="0" err="1"/>
              <a:t>척용하지</a:t>
            </a:r>
            <a:r>
              <a:rPr lang="ko-KR" altLang="en-US" sz="1000" dirty="0"/>
              <a:t> 않을 예정이며 특성을 무기에 추가하는 것 또한 근접 무기는 </a:t>
            </a:r>
            <a:r>
              <a:rPr lang="en-US" altLang="ko-KR" sz="1000" dirty="0"/>
              <a:t>2</a:t>
            </a:r>
            <a:r>
              <a:rPr lang="ko-KR" altLang="en-US" sz="1000" dirty="0"/>
              <a:t>개 까지 원거리 무기는 </a:t>
            </a:r>
            <a:r>
              <a:rPr lang="en-US" altLang="ko-KR" sz="1000" dirty="0"/>
              <a:t>1</a:t>
            </a:r>
            <a:r>
              <a:rPr lang="ko-KR" altLang="en-US" sz="1000" dirty="0"/>
              <a:t>개가 최대로 부여가능한 특성 개수로 지정</a:t>
            </a:r>
            <a:endParaRPr lang="en-US" altLang="ko-KR" sz="1000" dirty="0"/>
          </a:p>
          <a:p>
            <a:r>
              <a:rPr lang="ko-KR" altLang="en-US" sz="1000" dirty="0"/>
              <a:t>원거리 무기의 성능이 좋지만 사용횟수에 제한을 두는 방식으로 </a:t>
            </a:r>
            <a:r>
              <a:rPr lang="ko-KR" altLang="en-US" sz="1000" dirty="0" err="1"/>
              <a:t>납용을</a:t>
            </a:r>
            <a:r>
              <a:rPr lang="ko-KR" altLang="en-US" sz="1000" dirty="0"/>
              <a:t> 방지 </a:t>
            </a:r>
            <a:r>
              <a:rPr lang="en-US" altLang="ko-KR" sz="1000" dirty="0"/>
              <a:t>( </a:t>
            </a:r>
            <a:r>
              <a:rPr lang="ko-KR" altLang="en-US" sz="1000" dirty="0"/>
              <a:t>탄을 사용해 전투를 진행</a:t>
            </a:r>
            <a:r>
              <a:rPr lang="en-US" altLang="ko-KR" sz="1000" dirty="0"/>
              <a:t>, </a:t>
            </a:r>
            <a:r>
              <a:rPr lang="ko-KR" altLang="en-US" sz="1000" dirty="0"/>
              <a:t>탄이 없으면 </a:t>
            </a:r>
            <a:r>
              <a:rPr lang="ko-KR" altLang="en-US" sz="1000" dirty="0" err="1"/>
              <a:t>기본탄의</a:t>
            </a:r>
            <a:r>
              <a:rPr lang="ko-KR" altLang="en-US" sz="1000" dirty="0"/>
              <a:t> 경우 재사용 대기시간이후 다시 충전되도록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원거리 무기 보다 근거리 무기를 적극적으로 사용하는 액션성을 강조한 전투를 유저가 플레이하도록 유도</a:t>
            </a:r>
            <a:endParaRPr lang="en-US" altLang="ko-KR" sz="1000" dirty="0"/>
          </a:p>
          <a:p>
            <a:r>
              <a:rPr lang="ko-KR" altLang="en-US" sz="1000" dirty="0"/>
              <a:t>원거리 무기에 소비 아이템인 탄에 특수 효과를 부여하는 방식으로 추가 특성 보완</a:t>
            </a:r>
            <a:endParaRPr lang="en-US" altLang="ko-KR" sz="1000" dirty="0"/>
          </a:p>
          <a:p>
            <a:r>
              <a:rPr lang="ko-KR" altLang="en-US" sz="1000" dirty="0"/>
              <a:t>업적 시스템 추가</a:t>
            </a:r>
            <a:endParaRPr lang="en-US" altLang="ko-KR" sz="1000" dirty="0"/>
          </a:p>
          <a:p>
            <a:r>
              <a:rPr lang="ko-KR" altLang="en-US" sz="1000" dirty="0"/>
              <a:t>스테이지 클리어 또는 구조물 시너지 효과 등 게임에 숨겨진 요소나 특정 목표치를 달성한 경우 유저에게 사용가능한 유료재화 또는 게임내 일반 재화를 </a:t>
            </a:r>
            <a:r>
              <a:rPr lang="ko-KR" altLang="en-US" sz="1000" dirty="0" err="1"/>
              <a:t>지금하는</a:t>
            </a:r>
            <a:r>
              <a:rPr lang="ko-KR" altLang="en-US" sz="1000" dirty="0"/>
              <a:t> 시스템</a:t>
            </a:r>
            <a:endParaRPr lang="en-US" altLang="ko-KR" sz="1000" dirty="0"/>
          </a:p>
          <a:p>
            <a:r>
              <a:rPr lang="ko-KR" altLang="en-US" sz="1000" dirty="0"/>
              <a:t>게임 플레이에 동기부여를 목적으로 사용</a:t>
            </a:r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95980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0B5D0-BA85-4E04-8F2A-831DAE7C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던전 구성</a:t>
            </a:r>
            <a:r>
              <a:rPr lang="en-US" altLang="ko-KR" dirty="0"/>
              <a:t>, </a:t>
            </a:r>
            <a:r>
              <a:rPr lang="ko-KR" altLang="en-US" dirty="0"/>
              <a:t>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9317E-2CD2-4112-85E8-C26BF96FD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던전을 스테이지로 </a:t>
            </a:r>
            <a:r>
              <a:rPr lang="en-US" altLang="ko-KR" dirty="0"/>
              <a:t>3~4</a:t>
            </a:r>
            <a:r>
              <a:rPr lang="ko-KR" altLang="en-US" dirty="0"/>
              <a:t>개의 스테이지는 </a:t>
            </a:r>
            <a:r>
              <a:rPr lang="en-US" altLang="ko-KR" dirty="0"/>
              <a:t>4</a:t>
            </a:r>
            <a:r>
              <a:rPr lang="ko-KR" altLang="en-US" dirty="0"/>
              <a:t>개의 층으로 구성되어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구성하는 방의 종류를 간략화 함 </a:t>
            </a:r>
            <a:r>
              <a:rPr lang="en-US" altLang="ko-KR" sz="1000" dirty="0"/>
              <a:t>(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 제거</a:t>
            </a:r>
            <a:r>
              <a:rPr lang="en-US" altLang="ko-KR" sz="1000" dirty="0"/>
              <a:t>)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전투가 종료되면 해당 방에 일반 상인이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방을 클리어 시 고급 상인과 다음 스테이지로 이동하는 포탈 등장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 클리어 시 확률적으로 획득하던 무기</a:t>
            </a:r>
            <a:r>
              <a:rPr lang="en-US" altLang="ko-KR" dirty="0"/>
              <a:t>, </a:t>
            </a:r>
            <a:r>
              <a:rPr lang="ko-KR" altLang="en-US" dirty="0"/>
              <a:t>방을 클리어 하면 획득하는 코인으로 고정적으로 구입해 사용할 수 있도록 변경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22315A-0C0B-4E8A-9772-0C5F55CE73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던전은 </a:t>
            </a:r>
            <a:r>
              <a:rPr lang="en-US" altLang="ko-KR" dirty="0"/>
              <a:t>3</a:t>
            </a:r>
            <a:r>
              <a:rPr lang="ko-KR" altLang="en-US" dirty="0"/>
              <a:t>개의 스테이지로 스테이지는 </a:t>
            </a:r>
            <a:r>
              <a:rPr lang="en-US" altLang="ko-KR" dirty="0"/>
              <a:t>5</a:t>
            </a:r>
            <a:r>
              <a:rPr lang="ko-KR" altLang="en-US" dirty="0"/>
              <a:t>개의 층으로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하나의 층은 다수</a:t>
            </a:r>
            <a:r>
              <a:rPr lang="en-US" altLang="ko-KR" sz="1000" dirty="0"/>
              <a:t>(</a:t>
            </a:r>
            <a:r>
              <a:rPr lang="ko-KR" altLang="en-US" sz="1000" dirty="0"/>
              <a:t>최소 가로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, </a:t>
            </a:r>
            <a:r>
              <a:rPr lang="ko-KR" altLang="en-US" sz="1000" dirty="0"/>
              <a:t>세로 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r>
              <a:rPr lang="ko-KR" altLang="en-US" dirty="0"/>
              <a:t>의 방으로 구성됨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종류 또한 다양함</a:t>
            </a:r>
            <a:r>
              <a:rPr lang="en-US" altLang="ko-KR" sz="1000" dirty="0"/>
              <a:t>(</a:t>
            </a:r>
            <a:r>
              <a:rPr lang="ko-KR" altLang="en-US" sz="1000" dirty="0"/>
              <a:t>전투</a:t>
            </a:r>
            <a:r>
              <a:rPr lang="en-US" altLang="ko-KR" sz="1000" dirty="0"/>
              <a:t>, </a:t>
            </a:r>
            <a:r>
              <a:rPr lang="ko-KR" altLang="en-US" sz="1000" dirty="0"/>
              <a:t>고급전투</a:t>
            </a:r>
            <a:r>
              <a:rPr lang="en-US" altLang="ko-KR" sz="1000" dirty="0"/>
              <a:t>, </a:t>
            </a:r>
            <a:r>
              <a:rPr lang="ko-KR" altLang="en-US" sz="1000" dirty="0"/>
              <a:t>보스전투</a:t>
            </a:r>
            <a:r>
              <a:rPr lang="en-US" altLang="ko-KR" sz="1000" dirty="0"/>
              <a:t>, </a:t>
            </a:r>
            <a:r>
              <a:rPr lang="ko-KR" altLang="en-US" sz="1000" dirty="0"/>
              <a:t>이벤트</a:t>
            </a:r>
            <a:r>
              <a:rPr lang="en-US" altLang="ko-KR" sz="1000" dirty="0"/>
              <a:t>, </a:t>
            </a:r>
            <a:r>
              <a:rPr lang="ko-KR" altLang="en-US" sz="1000" dirty="0"/>
              <a:t>상점</a:t>
            </a:r>
            <a:r>
              <a:rPr lang="en-US" altLang="ko-KR" sz="1000" dirty="0"/>
              <a:t>, </a:t>
            </a:r>
            <a:r>
              <a:rPr lang="ko-KR" altLang="en-US" sz="1000" dirty="0"/>
              <a:t>포탈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방이라는 제한된 공간에 배치된 몬스터 들과 유저가 전투를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무기를 활용해 제한적인 캐릭터 성장을 보완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유저는 방을 클리어해 확률적으로</a:t>
            </a:r>
            <a:r>
              <a:rPr lang="en-US" altLang="ko-KR" dirty="0"/>
              <a:t>, </a:t>
            </a:r>
            <a:r>
              <a:rPr lang="ko-KR" altLang="en-US" dirty="0"/>
              <a:t> 또는 이벤트</a:t>
            </a:r>
            <a:r>
              <a:rPr lang="en-US" altLang="ko-KR" dirty="0"/>
              <a:t>, </a:t>
            </a:r>
            <a:r>
              <a:rPr lang="ko-KR" altLang="en-US" dirty="0"/>
              <a:t>상점에서 구입하여 무기 획득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77D4A9-72DB-41AB-82C5-E70717A68386}"/>
              </a:ext>
            </a:extLst>
          </p:cNvPr>
          <p:cNvGrpSpPr/>
          <p:nvPr/>
        </p:nvGrpSpPr>
        <p:grpSpPr>
          <a:xfrm>
            <a:off x="610667" y="1904379"/>
            <a:ext cx="5290158" cy="849380"/>
            <a:chOff x="1798487" y="701933"/>
            <a:chExt cx="5457825" cy="876300"/>
          </a:xfrm>
        </p:grpSpPr>
        <p:pic>
          <p:nvPicPr>
            <p:cNvPr id="13" name="그림 12" descr="스크린샷, 컴퓨터, 시계이(가) 표시된 사진&#10;&#10;자동 생성된 설명">
              <a:extLst>
                <a:ext uri="{FF2B5EF4-FFF2-40B4-BE49-F238E27FC236}">
                  <a16:creationId xmlns:a16="http://schemas.microsoft.com/office/drawing/2014/main" id="{55F175AA-9C3C-4480-A888-00D423B3F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5" t="17937" r="10979" b="56897"/>
            <a:stretch/>
          </p:blipFill>
          <p:spPr>
            <a:xfrm>
              <a:off x="1798487" y="701933"/>
              <a:ext cx="5457825" cy="87630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2E4B1E1-F35B-4195-81CB-67FD47CE81AC}"/>
                </a:ext>
              </a:extLst>
            </p:cNvPr>
            <p:cNvSpPr/>
            <p:nvPr/>
          </p:nvSpPr>
          <p:spPr>
            <a:xfrm>
              <a:off x="3609975" y="876300"/>
              <a:ext cx="175260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CAB506-47F8-44AE-8C41-DEEC95D19A0E}"/>
                </a:ext>
              </a:extLst>
            </p:cNvPr>
            <p:cNvSpPr/>
            <p:nvPr/>
          </p:nvSpPr>
          <p:spPr>
            <a:xfrm>
              <a:off x="5362575" y="876300"/>
              <a:ext cx="1695450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FC68794-ED4E-4BDD-8E03-75ED28D5F6D5}"/>
                </a:ext>
              </a:extLst>
            </p:cNvPr>
            <p:cNvSpPr/>
            <p:nvPr/>
          </p:nvSpPr>
          <p:spPr>
            <a:xfrm>
              <a:off x="2057400" y="876300"/>
              <a:ext cx="1586052" cy="66797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82ADC53A-2055-4157-860D-DBF3C824D0AB}"/>
              </a:ext>
            </a:extLst>
          </p:cNvPr>
          <p:cNvSpPr/>
          <p:nvPr/>
        </p:nvSpPr>
        <p:spPr>
          <a:xfrm>
            <a:off x="6291177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시작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863102-A398-42AC-8F8E-A0F7A9506F2D}"/>
              </a:ext>
            </a:extLst>
          </p:cNvPr>
          <p:cNvSpPr/>
          <p:nvPr/>
        </p:nvSpPr>
        <p:spPr>
          <a:xfrm>
            <a:off x="7403112" y="216054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일반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D1F4A7-0BA2-488E-8446-5A15C80F0327}"/>
              </a:ext>
            </a:extLst>
          </p:cNvPr>
          <p:cNvSpPr/>
          <p:nvPr/>
        </p:nvSpPr>
        <p:spPr>
          <a:xfrm>
            <a:off x="9526740" y="2155822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고급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E3AE95-E7C5-4228-85FE-0C39B5C83610}"/>
              </a:ext>
            </a:extLst>
          </p:cNvPr>
          <p:cNvSpPr/>
          <p:nvPr/>
        </p:nvSpPr>
        <p:spPr>
          <a:xfrm>
            <a:off x="8419939" y="2927973"/>
            <a:ext cx="907358" cy="37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이벤트</a:t>
            </a:r>
            <a:endParaRPr lang="ko-KR" altLang="en-US" sz="1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70F8EF4-2BE4-4B72-9B4A-C22552782A21}"/>
              </a:ext>
            </a:extLst>
          </p:cNvPr>
          <p:cNvSpPr/>
          <p:nvPr/>
        </p:nvSpPr>
        <p:spPr>
          <a:xfrm>
            <a:off x="8419939" y="1561073"/>
            <a:ext cx="907358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보스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B3BDE9-6FFA-4787-8F1A-64020FF73AAA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7198535" y="2350531"/>
            <a:ext cx="20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ACEA75-B8FC-4185-9FEF-B0FFC029CB4F}"/>
              </a:ext>
            </a:extLst>
          </p:cNvPr>
          <p:cNvCxnSpPr>
            <a:cxnSpLocks/>
            <a:stCxn id="21" idx="6"/>
            <a:endCxn id="29" idx="2"/>
          </p:cNvCxnSpPr>
          <p:nvPr/>
        </p:nvCxnSpPr>
        <p:spPr>
          <a:xfrm flipV="1">
            <a:off x="9327297" y="1751061"/>
            <a:ext cx="7128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DA20C3D-0658-4154-A802-6BC3F6EE3A47}"/>
              </a:ext>
            </a:extLst>
          </p:cNvPr>
          <p:cNvCxnSpPr>
            <a:cxnSpLocks/>
            <a:stCxn id="18" idx="7"/>
            <a:endCxn id="21" idx="4"/>
          </p:cNvCxnSpPr>
          <p:nvPr/>
        </p:nvCxnSpPr>
        <p:spPr>
          <a:xfrm flipV="1">
            <a:off x="8177590" y="1941050"/>
            <a:ext cx="696028" cy="27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2E05930-6E1A-4379-AA00-547527A9C460}"/>
              </a:ext>
            </a:extLst>
          </p:cNvPr>
          <p:cNvCxnSpPr>
            <a:cxnSpLocks/>
            <a:stCxn id="19" idx="1"/>
            <a:endCxn id="21" idx="4"/>
          </p:cNvCxnSpPr>
          <p:nvPr/>
        </p:nvCxnSpPr>
        <p:spPr>
          <a:xfrm flipH="1" flipV="1">
            <a:off x="8873618" y="1941050"/>
            <a:ext cx="786002" cy="270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88951CF-71E5-4A42-B252-FE9D8B0C5984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8310470" y="2345811"/>
            <a:ext cx="1216270" cy="47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30C8B2-71AA-4CA9-A160-5BBE7973BE7F}"/>
              </a:ext>
            </a:extLst>
          </p:cNvPr>
          <p:cNvCxnSpPr>
            <a:cxnSpLocks/>
            <a:stCxn id="18" idx="5"/>
            <a:endCxn id="20" idx="1"/>
          </p:cNvCxnSpPr>
          <p:nvPr/>
        </p:nvCxnSpPr>
        <p:spPr>
          <a:xfrm>
            <a:off x="8177590" y="2484873"/>
            <a:ext cx="375229" cy="4987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26FB32-5D6F-41B5-A048-CA9176E1970C}"/>
              </a:ext>
            </a:extLst>
          </p:cNvPr>
          <p:cNvCxnSpPr>
            <a:cxnSpLocks/>
            <a:stCxn id="19" idx="3"/>
            <a:endCxn id="20" idx="7"/>
          </p:cNvCxnSpPr>
          <p:nvPr/>
        </p:nvCxnSpPr>
        <p:spPr>
          <a:xfrm flipH="1">
            <a:off x="9194417" y="2480153"/>
            <a:ext cx="465203" cy="5034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D32C3C7E-068F-47CD-BDB5-4E67FA6307C9}"/>
              </a:ext>
            </a:extLst>
          </p:cNvPr>
          <p:cNvSpPr/>
          <p:nvPr/>
        </p:nvSpPr>
        <p:spPr>
          <a:xfrm>
            <a:off x="10040184" y="1561072"/>
            <a:ext cx="1445113" cy="37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다음 층의 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9146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1078A-A03B-48E9-AC26-5262A93E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캐릭터 속성</a:t>
            </a:r>
            <a:r>
              <a:rPr lang="en-US" altLang="ko-KR" dirty="0"/>
              <a:t>, </a:t>
            </a:r>
            <a:r>
              <a:rPr lang="ko-KR" altLang="en-US" dirty="0"/>
              <a:t>동작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18BCF-1115-4F24-84CA-1ADE8DFF4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치명타 확률 제거 </a:t>
            </a:r>
            <a:r>
              <a:rPr lang="en-US" altLang="ko-KR" dirty="0"/>
              <a:t>-&gt; </a:t>
            </a:r>
            <a:r>
              <a:rPr lang="ko-KR" altLang="en-US" dirty="0"/>
              <a:t>무기의 속성 값으로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 안에 몬스터가 있지만 벽에 가려져 공격이 불가능한 경우 위와 동일하게 처리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아이템 구입과 사용을 분리해서 재화로 아이템을 구매하면 인벤토리에 저장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인벤토리 속성 추가</a:t>
            </a:r>
            <a:r>
              <a:rPr lang="en-US" altLang="ko-KR" dirty="0"/>
              <a:t>), </a:t>
            </a:r>
            <a:r>
              <a:rPr lang="ko-KR" altLang="en-US" dirty="0"/>
              <a:t>유저가 원할 때 인벤토리에서 아이템을 사용하도록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3FE0DA-FD27-47C6-9D78-6656D8441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마나</a:t>
            </a:r>
            <a:r>
              <a:rPr lang="en-US" altLang="ko-KR" dirty="0"/>
              <a:t>, </a:t>
            </a:r>
            <a:r>
              <a:rPr lang="ko-KR" altLang="en-US" dirty="0"/>
              <a:t>방어력</a:t>
            </a:r>
            <a:r>
              <a:rPr lang="en-US" altLang="ko-KR" dirty="0"/>
              <a:t>, </a:t>
            </a:r>
            <a:r>
              <a:rPr lang="ko-KR" altLang="en-US" dirty="0"/>
              <a:t>치명타 확률</a:t>
            </a:r>
            <a:r>
              <a:rPr lang="en-US" altLang="ko-KR" dirty="0"/>
              <a:t>, </a:t>
            </a:r>
            <a:r>
              <a:rPr lang="ko-KR" altLang="en-US" dirty="0"/>
              <a:t>이동속도</a:t>
            </a:r>
            <a:r>
              <a:rPr lang="en-US" altLang="ko-KR" dirty="0"/>
              <a:t>, </a:t>
            </a:r>
            <a:r>
              <a:rPr lang="ko-KR" altLang="en-US" dirty="0"/>
              <a:t>공격속도</a:t>
            </a:r>
            <a:r>
              <a:rPr lang="en-US" altLang="ko-KR" dirty="0"/>
              <a:t>, </a:t>
            </a:r>
            <a:r>
              <a:rPr lang="ko-KR" altLang="en-US" dirty="0"/>
              <a:t>기본 공격범위</a:t>
            </a:r>
            <a:r>
              <a:rPr lang="en-US" altLang="ko-KR" dirty="0"/>
              <a:t>, </a:t>
            </a:r>
            <a:r>
              <a:rPr lang="ko-KR" altLang="en-US" dirty="0"/>
              <a:t>타겟팅 시야 범위</a:t>
            </a:r>
            <a:r>
              <a:rPr lang="en-US" altLang="ko-KR" dirty="0"/>
              <a:t>, </a:t>
            </a:r>
            <a:r>
              <a:rPr lang="ko-KR" altLang="en-US" dirty="0"/>
              <a:t>착용 가능한 무기 개수 등 속성 값 존재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회피</a:t>
            </a:r>
            <a:r>
              <a:rPr lang="en-US" altLang="ko-KR" dirty="0"/>
              <a:t>, </a:t>
            </a:r>
            <a:r>
              <a:rPr lang="ko-KR" altLang="en-US" dirty="0"/>
              <a:t>공격 스킬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무기 착용</a:t>
            </a:r>
            <a:r>
              <a:rPr lang="en-US" altLang="ko-KR" dirty="0"/>
              <a:t>, </a:t>
            </a:r>
            <a:r>
              <a:rPr lang="ko-KR" altLang="en-US" dirty="0"/>
              <a:t>무기 변경</a:t>
            </a:r>
            <a:r>
              <a:rPr lang="en-US" altLang="ko-KR" dirty="0"/>
              <a:t>, </a:t>
            </a:r>
            <a:r>
              <a:rPr lang="ko-KR" altLang="en-US" dirty="0"/>
              <a:t>아이템 구입</a:t>
            </a:r>
            <a:r>
              <a:rPr lang="en-US" altLang="ko-KR" dirty="0"/>
              <a:t>, </a:t>
            </a:r>
            <a:r>
              <a:rPr lang="ko-KR" altLang="en-US" dirty="0"/>
              <a:t>상호작용 등 동작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반복적인 플레이를 통해 모은 재화를 사용한 육성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육성 횟수에 따라 점차 필요한 재화의 양이 상승</a:t>
            </a:r>
            <a:r>
              <a:rPr lang="en-US" altLang="ko-KR" dirty="0"/>
              <a:t>, </a:t>
            </a:r>
            <a:r>
              <a:rPr lang="ko-KR" altLang="en-US" dirty="0"/>
              <a:t>캐릭터 속성 강화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기본 장비와 스킬 효과 강화</a:t>
            </a:r>
            <a:r>
              <a:rPr lang="en-US" altLang="ko-KR" dirty="0"/>
              <a:t>, </a:t>
            </a:r>
            <a:r>
              <a:rPr lang="ko-KR" altLang="en-US" dirty="0"/>
              <a:t>스킬 재사용 대기 시간 감소</a:t>
            </a:r>
            <a:r>
              <a:rPr lang="en-US" altLang="ko-KR" dirty="0"/>
              <a:t>, </a:t>
            </a:r>
            <a:r>
              <a:rPr lang="ko-KR" altLang="en-US" dirty="0"/>
              <a:t>추가 특성 획득 등 육성을 통해 강화 가능</a:t>
            </a:r>
            <a:r>
              <a:rPr lang="en-US" altLang="ko-KR" dirty="0"/>
              <a:t>)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1CF162-6DE9-4C6C-9D30-5F835078A9D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DC84B9-6F3B-49ED-8E47-B4CE807F669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600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3C24B-C7FD-4CAD-B041-5D0BB08B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조작 방식</a:t>
            </a:r>
            <a:r>
              <a:rPr lang="en-US" altLang="ko-KR" dirty="0"/>
              <a:t>, UI </a:t>
            </a:r>
            <a:r>
              <a:rPr lang="ko-KR" altLang="en-US" dirty="0"/>
              <a:t>표현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C78609-A5E6-47C0-81D4-67F1E41D63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우측상단 일시정지와 함께 인벤토리</a:t>
            </a:r>
            <a:r>
              <a:rPr lang="en-US" altLang="ko-KR" dirty="0"/>
              <a:t>, </a:t>
            </a:r>
            <a:r>
              <a:rPr lang="ko-KR" altLang="en-US" dirty="0"/>
              <a:t>획득한 재화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일시정지 화면에 진행한 방의 정보와 유저가 현재 있는 방과 연결된 다음방의 정보를 알려줌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</a:t>
            </a:r>
            <a:r>
              <a:rPr lang="en-US" altLang="ko-KR" dirty="0"/>
              <a:t>‘</a:t>
            </a:r>
            <a:r>
              <a:rPr lang="ko-KR" altLang="en-US" dirty="0" err="1"/>
              <a:t>스와이프</a:t>
            </a:r>
            <a:r>
              <a:rPr lang="en-US" altLang="ko-KR" dirty="0"/>
              <a:t>’</a:t>
            </a:r>
            <a:r>
              <a:rPr lang="ko-KR" altLang="en-US" dirty="0"/>
              <a:t>하는 방식으로 무기를 변경</a:t>
            </a:r>
            <a:r>
              <a:rPr lang="en-US" altLang="ko-KR" dirty="0"/>
              <a:t>(</a:t>
            </a:r>
            <a:r>
              <a:rPr lang="ko-KR" altLang="en-US" dirty="0"/>
              <a:t>공격 방식 변경</a:t>
            </a:r>
            <a:r>
              <a:rPr lang="en-US" altLang="ko-KR" dirty="0"/>
              <a:t>)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일시 정시 화면의 설정으로 </a:t>
            </a:r>
            <a:r>
              <a:rPr lang="en-US" altLang="ko-KR" dirty="0"/>
              <a:t>UI</a:t>
            </a:r>
            <a:r>
              <a:rPr lang="ko-KR" altLang="en-US" dirty="0"/>
              <a:t> 위치를 </a:t>
            </a:r>
            <a:r>
              <a:rPr lang="en-US" altLang="ko-KR" dirty="0"/>
              <a:t>‘</a:t>
            </a:r>
            <a:r>
              <a:rPr lang="ko-KR" altLang="en-US" dirty="0"/>
              <a:t>커스터마이징</a:t>
            </a:r>
            <a:r>
              <a:rPr lang="en-US" altLang="ko-KR" dirty="0"/>
              <a:t>’</a:t>
            </a:r>
            <a:r>
              <a:rPr lang="ko-KR" altLang="en-US" dirty="0"/>
              <a:t> 할 수 있도록 함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D14A30-5127-491A-8A79-B0E139E360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버튼을 사용한 공격 </a:t>
            </a:r>
            <a:r>
              <a:rPr lang="en-US" altLang="ko-KR" dirty="0"/>
              <a:t>/ </a:t>
            </a:r>
            <a:r>
              <a:rPr lang="ko-KR" altLang="en-US" dirty="0"/>
              <a:t>상호작용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시 가장 가까이에 있는 적을 타겟으로 지정해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시야 값을 사용해 일정 범위내에 적 몬스터가 없을 경우 캐릭터가 바라 보는 방향으로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공격 버튼 위에 있는 무기 교체 버튼을 통해 사용하는 무기를 변경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A51890-3BDD-4BF8-BA10-5CD8205FAC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12AAB7-5025-420A-ADB2-6CD5ABC136C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3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9AE9F-DAF2-43DD-AFEA-AFDC6EE4C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668337"/>
            <a:ext cx="10515600" cy="474663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설명</a:t>
            </a: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25F5A574-5224-4CFE-BE4F-4FF178E0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/>
          <a:stretch/>
        </p:blipFill>
        <p:spPr>
          <a:xfrm>
            <a:off x="525689" y="2699693"/>
            <a:ext cx="5324497" cy="26521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D11505-740A-460F-B2BC-AF4F5BFFB6C8}"/>
              </a:ext>
            </a:extLst>
          </p:cNvPr>
          <p:cNvSpPr/>
          <p:nvPr/>
        </p:nvSpPr>
        <p:spPr>
          <a:xfrm>
            <a:off x="896984" y="3950031"/>
            <a:ext cx="1121434" cy="1095554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04FFE-81AE-40E7-98C4-BD94DCA3E9CC}"/>
              </a:ext>
            </a:extLst>
          </p:cNvPr>
          <p:cNvSpPr/>
          <p:nvPr/>
        </p:nvSpPr>
        <p:spPr>
          <a:xfrm>
            <a:off x="4351736" y="4664526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ABC02E-39A0-4FE6-B3F3-E537C0904C99}"/>
              </a:ext>
            </a:extLst>
          </p:cNvPr>
          <p:cNvSpPr/>
          <p:nvPr/>
        </p:nvSpPr>
        <p:spPr>
          <a:xfrm>
            <a:off x="5191754" y="4104168"/>
            <a:ext cx="573595" cy="56035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BCF565-3066-44B4-934C-0E4398D30506}"/>
              </a:ext>
            </a:extLst>
          </p:cNvPr>
          <p:cNvSpPr/>
          <p:nvPr/>
        </p:nvSpPr>
        <p:spPr>
          <a:xfrm>
            <a:off x="4925331" y="4608352"/>
            <a:ext cx="734943" cy="67270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95FE96-1DF1-4DF1-BBAB-5AC3549B18A5}"/>
              </a:ext>
            </a:extLst>
          </p:cNvPr>
          <p:cNvSpPr/>
          <p:nvPr/>
        </p:nvSpPr>
        <p:spPr>
          <a:xfrm>
            <a:off x="5345339" y="2768651"/>
            <a:ext cx="367471" cy="33635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A53D52-ACEF-401A-873A-AAAA36424D21}"/>
              </a:ext>
            </a:extLst>
          </p:cNvPr>
          <p:cNvSpPr/>
          <p:nvPr/>
        </p:nvSpPr>
        <p:spPr>
          <a:xfrm>
            <a:off x="583506" y="2694826"/>
            <a:ext cx="1077539" cy="54244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E3D42B-D0CA-4E9E-9112-B675F50E8800}"/>
              </a:ext>
            </a:extLst>
          </p:cNvPr>
          <p:cNvGrpSpPr/>
          <p:nvPr/>
        </p:nvGrpSpPr>
        <p:grpSpPr>
          <a:xfrm>
            <a:off x="5050706" y="5709508"/>
            <a:ext cx="2142887" cy="685571"/>
            <a:chOff x="6847733" y="4924425"/>
            <a:chExt cx="3334492" cy="1066800"/>
          </a:xfrm>
        </p:grpSpPr>
        <p:pic>
          <p:nvPicPr>
            <p:cNvPr id="13" name="그림 12" descr="컴퓨터이(가) 표시된 사진&#10;&#10;자동 생성된 설명">
              <a:extLst>
                <a:ext uri="{FF2B5EF4-FFF2-40B4-BE49-F238E27FC236}">
                  <a16:creationId xmlns:a16="http://schemas.microsoft.com/office/drawing/2014/main" id="{A238895E-B692-4E3C-8D73-7D537371A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9134475" y="4924425"/>
              <a:ext cx="1047750" cy="1066800"/>
            </a:xfrm>
            <a:prstGeom prst="rect">
              <a:avLst/>
            </a:prstGeom>
          </p:spPr>
        </p:pic>
        <p:pic>
          <p:nvPicPr>
            <p:cNvPr id="14" name="그림 13" descr="컴퓨터이(가) 표시된 사진&#10;&#10;자동 생성된 설명">
              <a:extLst>
                <a:ext uri="{FF2B5EF4-FFF2-40B4-BE49-F238E27FC236}">
                  <a16:creationId xmlns:a16="http://schemas.microsoft.com/office/drawing/2014/main" id="{C4B8C813-4C3E-4D10-875D-1AB5D29EF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4" r="16485" b="5634"/>
            <a:stretch/>
          </p:blipFill>
          <p:spPr>
            <a:xfrm>
              <a:off x="7991104" y="4924425"/>
              <a:ext cx="1047750" cy="1066800"/>
            </a:xfrm>
            <a:prstGeom prst="rect">
              <a:avLst/>
            </a:prstGeom>
          </p:spPr>
        </p:pic>
        <p:pic>
          <p:nvPicPr>
            <p:cNvPr id="15" name="그림 14" descr="앉아있는, 컴퓨터이(가) 표시된 사진&#10;&#10;자동 생성된 설명">
              <a:extLst>
                <a:ext uri="{FF2B5EF4-FFF2-40B4-BE49-F238E27FC236}">
                  <a16:creationId xmlns:a16="http://schemas.microsoft.com/office/drawing/2014/main" id="{1907B166-31CA-46F6-BA03-CA133136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22" t="75895" r="16484" b="5633"/>
            <a:stretch/>
          </p:blipFill>
          <p:spPr>
            <a:xfrm>
              <a:off x="6847733" y="4924425"/>
              <a:ext cx="1047750" cy="1066800"/>
            </a:xfrm>
            <a:prstGeom prst="rect">
              <a:avLst/>
            </a:prstGeom>
          </p:spPr>
        </p:pic>
      </p:grpSp>
      <p:graphicFrame>
        <p:nvGraphicFramePr>
          <p:cNvPr id="16" name="표 28">
            <a:extLst>
              <a:ext uri="{FF2B5EF4-FFF2-40B4-BE49-F238E27FC236}">
                <a16:creationId xmlns:a16="http://schemas.microsoft.com/office/drawing/2014/main" id="{25390329-7445-432A-BA19-C5516D2E5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209007"/>
              </p:ext>
            </p:extLst>
          </p:nvPr>
        </p:nvGraphicFramePr>
        <p:xfrm>
          <a:off x="7051004" y="3975615"/>
          <a:ext cx="3643992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무기 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사용 중인 무기와 사용시 소비되는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양을 표시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무기를 가지고 게임을 플레이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하게됨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7" name="표 28">
            <a:extLst>
              <a:ext uri="{FF2B5EF4-FFF2-40B4-BE49-F238E27FC236}">
                <a16:creationId xmlns:a16="http://schemas.microsoft.com/office/drawing/2014/main" id="{86A2F560-04E7-4AB1-A5DA-197276378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51869"/>
              </p:ext>
            </p:extLst>
          </p:nvPr>
        </p:nvGraphicFramePr>
        <p:xfrm>
          <a:off x="2852274" y="5510441"/>
          <a:ext cx="2146168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스킬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고유 스킬을 사용함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사용 시 점차 재생되는 것을 표시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8" name="표 28">
            <a:extLst>
              <a:ext uri="{FF2B5EF4-FFF2-40B4-BE49-F238E27FC236}">
                <a16:creationId xmlns:a16="http://schemas.microsoft.com/office/drawing/2014/main" id="{2513D9D2-6E1D-4F0B-BAB5-A405D78ED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41529"/>
              </p:ext>
            </p:extLst>
          </p:nvPr>
        </p:nvGraphicFramePr>
        <p:xfrm>
          <a:off x="7314788" y="4972470"/>
          <a:ext cx="4000499" cy="89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499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공격 버튼을 누를 시 가장 가까이에 있는 적을 자동으로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타게팅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NPC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상호작용하는 키로 변경되기도 함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19" name="표 28">
            <a:extLst>
              <a:ext uri="{FF2B5EF4-FFF2-40B4-BE49-F238E27FC236}">
                <a16:creationId xmlns:a16="http://schemas.microsoft.com/office/drawing/2014/main" id="{5EB6989D-ED54-4020-9670-241C21401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381118"/>
              </p:ext>
            </p:extLst>
          </p:nvPr>
        </p:nvGraphicFramePr>
        <p:xfrm>
          <a:off x="494002" y="5531441"/>
          <a:ext cx="2146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168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graphicFrame>
        <p:nvGraphicFramePr>
          <p:cNvPr id="20" name="표 28">
            <a:extLst>
              <a:ext uri="{FF2B5EF4-FFF2-40B4-BE49-F238E27FC236}">
                <a16:creationId xmlns:a16="http://schemas.microsoft.com/office/drawing/2014/main" id="{28C63E4B-7FCA-4FA0-8F19-A64E9659B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0208"/>
              </p:ext>
            </p:extLst>
          </p:nvPr>
        </p:nvGraphicFramePr>
        <p:xfrm>
          <a:off x="482852" y="1547258"/>
          <a:ext cx="2057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캐릭터 정보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현제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HP,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마나 량을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E4CC80E-648D-473A-AB6A-78E9D92A603C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 flipV="1">
            <a:off x="5712810" y="2936720"/>
            <a:ext cx="1099139" cy="10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FDFF83A-5E94-4246-9827-888C785DC009}"/>
              </a:ext>
            </a:extLst>
          </p:cNvPr>
          <p:cNvCxnSpPr>
            <a:cxnSpLocks/>
            <a:stCxn id="11" idx="0"/>
            <a:endCxn id="20" idx="2"/>
          </p:cNvCxnSpPr>
          <p:nvPr/>
        </p:nvCxnSpPr>
        <p:spPr>
          <a:xfrm rot="5400000" flipH="1" flipV="1">
            <a:off x="1113970" y="2297244"/>
            <a:ext cx="405888" cy="3892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D3883E9-0E2C-4B4F-8DB0-C567A26394E6}"/>
              </a:ext>
            </a:extLst>
          </p:cNvPr>
          <p:cNvCxnSpPr>
            <a:stCxn id="6" idx="2"/>
            <a:endCxn id="19" idx="0"/>
          </p:cNvCxnSpPr>
          <p:nvPr/>
        </p:nvCxnSpPr>
        <p:spPr>
          <a:xfrm rot="16200000" flipH="1">
            <a:off x="1269465" y="5233820"/>
            <a:ext cx="485856" cy="109385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BDDC826-003D-490C-BAD0-92257A697B22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rot="5400000">
            <a:off x="4139168" y="5011074"/>
            <a:ext cx="285557" cy="71317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98B7FEA-DB30-44E0-AFE0-814ED12A57C1}"/>
              </a:ext>
            </a:extLst>
          </p:cNvPr>
          <p:cNvCxnSpPr>
            <a:stCxn id="9" idx="2"/>
            <a:endCxn id="18" idx="1"/>
          </p:cNvCxnSpPr>
          <p:nvPr/>
        </p:nvCxnSpPr>
        <p:spPr>
          <a:xfrm rot="16200000" flipH="1">
            <a:off x="6234426" y="4339433"/>
            <a:ext cx="138739" cy="2021985"/>
          </a:xfrm>
          <a:prstGeom prst="bentConnector2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B179343C-F4BF-424F-B7A5-916DDF915F37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5765349" y="4384347"/>
            <a:ext cx="1285655" cy="38594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52214A-E29B-419A-864F-9CF6ECF98E20}"/>
              </a:ext>
            </a:extLst>
          </p:cNvPr>
          <p:cNvGrpSpPr/>
          <p:nvPr/>
        </p:nvGrpSpPr>
        <p:grpSpPr>
          <a:xfrm>
            <a:off x="9510957" y="5655550"/>
            <a:ext cx="1848347" cy="817010"/>
            <a:chOff x="8953950" y="5145316"/>
            <a:chExt cx="1848347" cy="817010"/>
          </a:xfrm>
        </p:grpSpPr>
        <p:pic>
          <p:nvPicPr>
            <p:cNvPr id="30" name="그림 29" descr="전자기기, 컴퓨터이(가) 표시된 사진&#10;&#10;자동 생성된 설명">
              <a:extLst>
                <a:ext uri="{FF2B5EF4-FFF2-40B4-BE49-F238E27FC236}">
                  <a16:creationId xmlns:a16="http://schemas.microsoft.com/office/drawing/2014/main" id="{74571339-4EBA-45A6-9AF2-234873B91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88" t="72625" r="3907" b="2500"/>
            <a:stretch/>
          </p:blipFill>
          <p:spPr>
            <a:xfrm>
              <a:off x="10043470" y="5145316"/>
              <a:ext cx="758827" cy="7509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933026-3075-482D-ADB7-4FED7965FF25}"/>
                </a:ext>
              </a:extLst>
            </p:cNvPr>
            <p:cNvSpPr txBox="1"/>
            <p:nvPr/>
          </p:nvSpPr>
          <p:spPr>
            <a:xfrm>
              <a:off x="8953950" y="559299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ko-KR" altLang="en-US" sz="1400" dirty="0"/>
                <a:t>상호작용키</a:t>
              </a:r>
            </a:p>
          </p:txBody>
        </p:sp>
      </p:grpSp>
      <p:pic>
        <p:nvPicPr>
          <p:cNvPr id="32" name="그림 31" descr="컴퓨터이(가) 표시된 사진&#10;&#10;자동 생성된 설명">
            <a:extLst>
              <a:ext uri="{FF2B5EF4-FFF2-40B4-BE49-F238E27FC236}">
                <a16:creationId xmlns:a16="http://schemas.microsoft.com/office/drawing/2014/main" id="{596AB7B6-772A-4B59-A2B0-1E4B8FCD3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4" t="19794" r="41155" b="65512"/>
          <a:stretch/>
        </p:blipFill>
        <p:spPr>
          <a:xfrm>
            <a:off x="2574334" y="1204782"/>
            <a:ext cx="899804" cy="105203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039E3-544D-4C40-BC50-F812AC100294}"/>
              </a:ext>
            </a:extLst>
          </p:cNvPr>
          <p:cNvSpPr/>
          <p:nvPr/>
        </p:nvSpPr>
        <p:spPr>
          <a:xfrm>
            <a:off x="2574334" y="1512224"/>
            <a:ext cx="277230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7B5583-C212-42D9-AB50-7A7FEF16AB4A}"/>
              </a:ext>
            </a:extLst>
          </p:cNvPr>
          <p:cNvSpPr/>
          <p:nvPr/>
        </p:nvSpPr>
        <p:spPr>
          <a:xfrm>
            <a:off x="2831189" y="1836667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A3087E-3B31-426F-B907-5AD6DE43432B}"/>
              </a:ext>
            </a:extLst>
          </p:cNvPr>
          <p:cNvSpPr txBox="1"/>
          <p:nvPr/>
        </p:nvSpPr>
        <p:spPr>
          <a:xfrm>
            <a:off x="3545527" y="1549530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 중인 무기를 캐릭터의 외형을 통해 보여줌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E83C181-6DB7-483F-AC37-A91E93318A91}"/>
              </a:ext>
            </a:extLst>
          </p:cNvPr>
          <p:cNvSpPr/>
          <p:nvPr/>
        </p:nvSpPr>
        <p:spPr>
          <a:xfrm>
            <a:off x="3187937" y="3236725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CE61670-1FED-476A-8EA3-D63E7BB776E6}"/>
              </a:ext>
            </a:extLst>
          </p:cNvPr>
          <p:cNvCxnSpPr>
            <a:cxnSpLocks/>
            <a:stCxn id="36" idx="0"/>
            <a:endCxn id="32" idx="2"/>
          </p:cNvCxnSpPr>
          <p:nvPr/>
        </p:nvCxnSpPr>
        <p:spPr>
          <a:xfrm rot="16200000" flipV="1">
            <a:off x="2708569" y="2572480"/>
            <a:ext cx="979912" cy="348577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C85CD1-59FC-4CBD-A7C0-B906E7724AC9}"/>
              </a:ext>
            </a:extLst>
          </p:cNvPr>
          <p:cNvSpPr/>
          <p:nvPr/>
        </p:nvSpPr>
        <p:spPr>
          <a:xfrm>
            <a:off x="3474139" y="1197504"/>
            <a:ext cx="4042348" cy="1058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8">
            <a:extLst>
              <a:ext uri="{FF2B5EF4-FFF2-40B4-BE49-F238E27FC236}">
                <a16:creationId xmlns:a16="http://schemas.microsoft.com/office/drawing/2014/main" id="{A6436B9D-8B91-42CD-AF23-4DC522FD0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25042"/>
              </p:ext>
            </p:extLst>
          </p:nvPr>
        </p:nvGraphicFramePr>
        <p:xfrm>
          <a:off x="6811949" y="2375094"/>
          <a:ext cx="3643992" cy="112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992">
                  <a:extLst>
                    <a:ext uri="{9D8B030D-6E8A-4147-A177-3AD203B41FA5}">
                      <a16:colId xmlns:a16="http://schemas.microsoft.com/office/drawing/2014/main" val="2484451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일시 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7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 일시 정지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 편의 기능 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유저가 획득했던 특성을 보여줌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18111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F8F235-4831-430E-A86F-B7EC0DFD49C4}"/>
              </a:ext>
            </a:extLst>
          </p:cNvPr>
          <p:cNvSpPr/>
          <p:nvPr/>
        </p:nvSpPr>
        <p:spPr>
          <a:xfrm>
            <a:off x="4678694" y="2735672"/>
            <a:ext cx="369751" cy="36933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18">
            <a:extLst>
              <a:ext uri="{FF2B5EF4-FFF2-40B4-BE49-F238E27FC236}">
                <a16:creationId xmlns:a16="http://schemas.microsoft.com/office/drawing/2014/main" id="{D282A59D-A9AF-41D9-B301-791D4657C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24959"/>
              </p:ext>
            </p:extLst>
          </p:nvPr>
        </p:nvGraphicFramePr>
        <p:xfrm>
          <a:off x="3602583" y="1916557"/>
          <a:ext cx="3806825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2735025932"/>
                    </a:ext>
                  </a:extLst>
                </a:gridCol>
                <a:gridCol w="3257550">
                  <a:extLst>
                    <a:ext uri="{9D8B030D-6E8A-4147-A177-3AD203B41FA5}">
                      <a16:colId xmlns:a16="http://schemas.microsoft.com/office/drawing/2014/main" val="136097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던전내에서 획득 가능하며 던전을 나가면 사라짐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던전내 상인을 이용하는데 필요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070381"/>
                  </a:ext>
                </a:extLst>
              </a:tr>
            </a:tbl>
          </a:graphicData>
        </a:graphic>
      </p:graphicFrame>
      <p:graphicFrame>
        <p:nvGraphicFramePr>
          <p:cNvPr id="45" name="표 4">
            <a:extLst>
              <a:ext uri="{FF2B5EF4-FFF2-40B4-BE49-F238E27FC236}">
                <a16:creationId xmlns:a16="http://schemas.microsoft.com/office/drawing/2014/main" id="{ABBED18C-90D8-44B3-A4FE-F81C25B0E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140453"/>
              </p:ext>
            </p:extLst>
          </p:nvPr>
        </p:nvGraphicFramePr>
        <p:xfrm>
          <a:off x="7409408" y="1298285"/>
          <a:ext cx="215194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940">
                  <a:extLst>
                    <a:ext uri="{9D8B030D-6E8A-4147-A177-3AD203B41FA5}">
                      <a16:colId xmlns:a16="http://schemas.microsoft.com/office/drawing/2014/main" val="3548727348"/>
                    </a:ext>
                  </a:extLst>
                </a:gridCol>
              </a:tblGrid>
              <a:tr h="150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9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던전 외부에서 사용가능한 제화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캐릭터 강화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구매 등에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90082"/>
                  </a:ext>
                </a:extLst>
              </a:tr>
            </a:tbl>
          </a:graphicData>
        </a:graphic>
      </p:graphicFrame>
      <p:pic>
        <p:nvPicPr>
          <p:cNvPr id="46" name="그림 45" descr="검은색, 화면, 앉아있는, 측면이(가) 표시된 사진&#10;&#10;자동 생성된 설명">
            <a:extLst>
              <a:ext uri="{FF2B5EF4-FFF2-40B4-BE49-F238E27FC236}">
                <a16:creationId xmlns:a16="http://schemas.microsoft.com/office/drawing/2014/main" id="{6F24787F-7C08-4DE8-A91F-EA85931EFA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 t="7000" r="5966" b="82909"/>
          <a:stretch/>
        </p:blipFill>
        <p:spPr>
          <a:xfrm>
            <a:off x="7894104" y="1205870"/>
            <a:ext cx="922607" cy="285828"/>
          </a:xfrm>
          <a:prstGeom prst="rect">
            <a:avLst/>
          </a:prstGeom>
        </p:spPr>
      </p:pic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C0680DF-311C-43C5-8E0C-256B43112E7C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rot="5400000" flipH="1" flipV="1">
            <a:off x="4988585" y="2218263"/>
            <a:ext cx="392395" cy="642425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 descr="시계이(가) 표시된 사진&#10;&#10;자동 생성된 설명">
            <a:extLst>
              <a:ext uri="{FF2B5EF4-FFF2-40B4-BE49-F238E27FC236}">
                <a16:creationId xmlns:a16="http://schemas.microsoft.com/office/drawing/2014/main" id="{128C25B0-4194-415F-BC90-85C67B0CAB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4" t="25680" r="29297" b="25681"/>
          <a:stretch/>
        </p:blipFill>
        <p:spPr>
          <a:xfrm>
            <a:off x="9617666" y="1321201"/>
            <a:ext cx="2083684" cy="1338746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8E48D6-4FAF-4FA2-B06F-6147FAC473B1}"/>
              </a:ext>
            </a:extLst>
          </p:cNvPr>
          <p:cNvSpPr/>
          <p:nvPr/>
        </p:nvSpPr>
        <p:spPr>
          <a:xfrm>
            <a:off x="11144016" y="2183372"/>
            <a:ext cx="430576" cy="3941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빨간색, 거리, 표지판이(가) 표시된 사진&#10;&#10;자동 생성된 설명">
            <a:extLst>
              <a:ext uri="{FF2B5EF4-FFF2-40B4-BE49-F238E27FC236}">
                <a16:creationId xmlns:a16="http://schemas.microsoft.com/office/drawing/2014/main" id="{DA249D84-C5F3-4CE9-81F7-50D05237CC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3" t="83348" r="25313" b="-2447"/>
          <a:stretch/>
        </p:blipFill>
        <p:spPr>
          <a:xfrm>
            <a:off x="8771321" y="3310433"/>
            <a:ext cx="2894990" cy="591245"/>
          </a:xfrm>
          <a:prstGeom prst="rect">
            <a:avLst/>
          </a:prstGeom>
        </p:spPr>
      </p:pic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0FCC1A1A-E063-4016-A3E8-7EEAED23D1FC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 rot="5400000">
            <a:off x="10422586" y="2373715"/>
            <a:ext cx="732948" cy="114048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9E6B68F-B9E8-49A8-A3D2-2CC5C402A557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54FFC-E628-4502-A588-B7B7CB38BEFF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C6F43C-0F92-4630-85B8-07002DFF08AC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57B9A8-CF72-4A01-A2F9-54200C96473C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1926493-17D9-48C3-BA05-971BA21B3337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84A64CC-4C6E-47AB-97DE-133F60B4353E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1AC967E-C8B6-4FD1-A3B2-386ABC93A41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861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B8603-062D-412A-86B1-5E697C76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재화 구분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A41FC-979D-447A-A145-9D3F4BE94D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방을 클리어 하여 만나는 상인을 통해 코인을 소비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용병시스템은 제외 </a:t>
            </a:r>
            <a:r>
              <a:rPr lang="en-US" altLang="ko-KR" dirty="0"/>
              <a:t>( </a:t>
            </a:r>
            <a:r>
              <a:rPr lang="ko-KR" altLang="en-US" dirty="0"/>
              <a:t>차후에 추가 가능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잼을 활용한 캐릭터 강화에 포함되는 것을 게임에 사용되는 거의 모든 수치를 추가하려 함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캐릭터 능력치</a:t>
            </a:r>
            <a:r>
              <a:rPr lang="en-US" altLang="ko-KR" dirty="0"/>
              <a:t> + </a:t>
            </a:r>
            <a:r>
              <a:rPr lang="ko-KR" altLang="en-US" dirty="0"/>
              <a:t>인벤토리 칸수</a:t>
            </a:r>
            <a:r>
              <a:rPr lang="en-US" altLang="ko-KR" dirty="0"/>
              <a:t> + </a:t>
            </a:r>
            <a:r>
              <a:rPr lang="ko-KR" altLang="en-US" dirty="0"/>
              <a:t>아이템 </a:t>
            </a:r>
            <a:r>
              <a:rPr lang="ko-KR" altLang="en-US" dirty="0" err="1"/>
              <a:t>할인률</a:t>
            </a:r>
            <a:r>
              <a:rPr lang="en-US" altLang="ko-KR" dirty="0"/>
              <a:t> + </a:t>
            </a:r>
            <a:r>
              <a:rPr lang="ko-KR" altLang="en-US" dirty="0"/>
              <a:t>스킬 재사용 대기시간 감소 </a:t>
            </a:r>
            <a:r>
              <a:rPr lang="en-US" altLang="ko-KR" dirty="0"/>
              <a:t>+ </a:t>
            </a:r>
            <a:r>
              <a:rPr lang="ko-KR" altLang="en-US" dirty="0"/>
              <a:t>스킬 추가 효과 개방 </a:t>
            </a:r>
            <a:r>
              <a:rPr lang="en-US" altLang="ko-KR" dirty="0"/>
              <a:t>+ </a:t>
            </a:r>
            <a:r>
              <a:rPr lang="ko-KR" altLang="en-US" dirty="0"/>
              <a:t>고 등급 아이템의 상점 등장 확률 상승 </a:t>
            </a:r>
            <a:r>
              <a:rPr lang="en-US" altLang="ko-KR" dirty="0"/>
              <a:t>+ </a:t>
            </a:r>
            <a:r>
              <a:rPr lang="ko-KR" altLang="en-US" dirty="0"/>
              <a:t>시작 초기 소지하는 코인의 개수 증가 등등</a:t>
            </a:r>
            <a:r>
              <a:rPr lang="en-US" altLang="ko-KR" dirty="0"/>
              <a:t>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5744F9-F383-4866-B8B7-3C8FAD4495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재화를 두 가지로 구분해 관리 </a:t>
            </a:r>
            <a:r>
              <a:rPr lang="en-US" altLang="ko-KR" dirty="0"/>
              <a:t>( </a:t>
            </a:r>
            <a:r>
              <a:rPr lang="ko-KR" altLang="en-US" dirty="0"/>
              <a:t>초기화 되는 것과 유지 되는 것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코인</a:t>
            </a:r>
            <a:r>
              <a:rPr lang="en-US" altLang="ko-KR" dirty="0"/>
              <a:t>‘ : </a:t>
            </a:r>
            <a:r>
              <a:rPr lang="ko-KR" altLang="en-US" dirty="0"/>
              <a:t>던전 안에서 수급 되는 재화</a:t>
            </a:r>
            <a:r>
              <a:rPr lang="en-US" altLang="ko-KR" dirty="0"/>
              <a:t>, </a:t>
            </a:r>
            <a:r>
              <a:rPr lang="ko-KR" altLang="en-US" dirty="0"/>
              <a:t>던전 안에서만 사용 가능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사망 시 사라짐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던전 안에서 무기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용병</a:t>
            </a:r>
            <a:r>
              <a:rPr lang="en-US" altLang="ko-KR" dirty="0"/>
              <a:t>, </a:t>
            </a:r>
            <a:r>
              <a:rPr lang="ko-KR" altLang="en-US" dirty="0"/>
              <a:t>아이템을 구매하여 사용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잼</a:t>
            </a:r>
            <a:r>
              <a:rPr lang="en-US" altLang="ko-KR" dirty="0"/>
              <a:t>‘ : </a:t>
            </a:r>
            <a:r>
              <a:rPr lang="ko-KR" altLang="en-US" dirty="0"/>
              <a:t>유저가 사망</a:t>
            </a:r>
            <a:r>
              <a:rPr lang="en-US" altLang="ko-KR" dirty="0"/>
              <a:t> </a:t>
            </a:r>
            <a:r>
              <a:rPr lang="ko-KR" altLang="en-US" dirty="0"/>
              <a:t>또는 스테이지 클리어 후 대기화면에서 보상으로 주어지는 재화</a:t>
            </a:r>
            <a:r>
              <a:rPr lang="en-US" altLang="ko-KR" dirty="0"/>
              <a:t>, </a:t>
            </a:r>
            <a:r>
              <a:rPr lang="ko-KR" altLang="en-US" dirty="0"/>
              <a:t>게임을 삭제하지 않는 다면 항상 유지되는 자원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대기화면에서 캐릭터를 강화 또는 구입</a:t>
            </a:r>
            <a:r>
              <a:rPr lang="en-US" altLang="ko-KR" dirty="0"/>
              <a:t>, </a:t>
            </a:r>
            <a:r>
              <a:rPr lang="ko-KR" altLang="en-US" dirty="0"/>
              <a:t>시작 무기를 변경하기도 가능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2B46B5-D5BA-4B92-B6B4-8839B2D1CA6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F41FA5-BF84-4143-A18B-F79D9CAD38C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24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38129-79DB-4737-BB2A-7046C4DD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초기화 방식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310625-602E-4F41-81B9-B01626883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부활 횟수를 </a:t>
            </a:r>
            <a:r>
              <a:rPr lang="en-US" altLang="ko-KR" dirty="0"/>
              <a:t>3</a:t>
            </a:r>
            <a:r>
              <a:rPr lang="ko-KR" altLang="en-US" dirty="0"/>
              <a:t>회까지 지급</a:t>
            </a:r>
            <a:r>
              <a:rPr lang="en-US" altLang="ko-KR" dirty="0"/>
              <a:t>(3</a:t>
            </a:r>
            <a:r>
              <a:rPr lang="ko-KR" altLang="en-US" dirty="0"/>
              <a:t>회 이상은 </a:t>
            </a:r>
            <a:r>
              <a:rPr lang="en-US" altLang="ko-KR" dirty="0"/>
              <a:t>BM</a:t>
            </a:r>
            <a:r>
              <a:rPr lang="ko-KR" altLang="en-US" dirty="0"/>
              <a:t>요소로 사용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유저가 사망한 룸에서 다시 부활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부활의 페널티주는 것을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부활횟수를 모두 사용하거나 유저가 포기하고 대기화면으로 이동한 경우 기존방식과 동일하게 초기화를 진행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E8C97E-523B-4848-83F1-4EA036B0F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게임의 진행 데이터 초기화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58A03A3-DC33-4E1F-9B66-64083FB88D2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CCC82A-B19F-40A3-8A97-616FFD87A75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9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6E92A-33D9-4173-9209-6DEF5144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97B47-862A-4096-B199-D2799BDB90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상자 뿐이던 중립 구조물의 종류를 다양하게 만들려고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 간의 속성 효과를 통해 전투의 의외성을 부여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타입을 두가지</a:t>
            </a:r>
            <a:r>
              <a:rPr lang="en-US" altLang="ko-KR" dirty="0"/>
              <a:t>(</a:t>
            </a:r>
            <a:r>
              <a:rPr lang="ko-KR" altLang="en-US" dirty="0"/>
              <a:t>공격 형태에 따라 근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/>
              <a:t>로 나눔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엘리트 몬스터는 기본 몬스터 타입에 특수한 스킬을 사용할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추가로 기본 속성 값이 강화됨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경우 다른 몬스터 들과 달리 높은 공략 난이도를 가짐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다양한 공격 형태</a:t>
            </a:r>
            <a:r>
              <a:rPr lang="en-US" altLang="ko-KR" dirty="0"/>
              <a:t>, </a:t>
            </a:r>
            <a:r>
              <a:rPr lang="ko-KR" altLang="en-US" dirty="0"/>
              <a:t>행동 방식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99EB1A-D2F8-4211-BBA5-393DAEB637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방마다 크기가 다르며 방의 가장가리에 이동할 수 없음을 알리는 벽 구조물을 배치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일반 몬스터</a:t>
            </a:r>
            <a:r>
              <a:rPr lang="en-US" altLang="ko-KR" dirty="0"/>
              <a:t>(</a:t>
            </a: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원거리</a:t>
            </a:r>
            <a:r>
              <a:rPr lang="en-US" altLang="ko-KR" dirty="0"/>
              <a:t>), </a:t>
            </a:r>
            <a:r>
              <a:rPr lang="ko-KR" altLang="en-US" dirty="0"/>
              <a:t>확률적으로 강화된 몬스터가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입장하면 출입구가 모두 닫히고 모든 몬스터를 처치해야 문이 열림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장애물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함정</a:t>
            </a:r>
            <a:r>
              <a:rPr lang="en-US" altLang="ko-KR" dirty="0"/>
              <a:t>), </a:t>
            </a:r>
            <a:r>
              <a:rPr lang="ko-KR" altLang="en-US" dirty="0"/>
              <a:t>중립 구조물</a:t>
            </a:r>
            <a:r>
              <a:rPr lang="en-US" altLang="ko-KR" dirty="0"/>
              <a:t>(</a:t>
            </a:r>
            <a:r>
              <a:rPr lang="ko-KR" altLang="en-US" dirty="0"/>
              <a:t>상자</a:t>
            </a:r>
            <a:r>
              <a:rPr lang="en-US" altLang="ko-KR" dirty="0"/>
              <a:t>, </a:t>
            </a:r>
            <a:r>
              <a:rPr lang="ko-KR" altLang="en-US" dirty="0"/>
              <a:t>벽</a:t>
            </a:r>
            <a:r>
              <a:rPr lang="en-US" altLang="ko-KR" dirty="0"/>
              <a:t>, </a:t>
            </a:r>
            <a:r>
              <a:rPr lang="ko-KR" altLang="en-US" dirty="0"/>
              <a:t>효과타일</a:t>
            </a:r>
            <a:r>
              <a:rPr lang="en-US" altLang="ko-KR" dirty="0"/>
              <a:t>) </a:t>
            </a:r>
            <a:r>
              <a:rPr lang="ko-KR" altLang="en-US" dirty="0"/>
              <a:t>등이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벽과 장애물을 활용해 유저의 행동 범위를 제한하기도 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912A8AE-24E4-47CB-93DB-AA8CA714E16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6D03B-3D8F-420F-8248-DCD6614125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56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89323-473E-45E3-8396-D01A0749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D1057-D7AB-4471-BD84-833F9E923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마나를</a:t>
            </a:r>
            <a:r>
              <a:rPr lang="ko-KR" altLang="en-US" dirty="0"/>
              <a:t> 자동으로 회복되도록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 클리어 보상으로 랜덤으로 획득하던 특성을 무기 강화 요소로 변경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구조물과 아이템의 속성 시너지를 활용한 반전 요소 활용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성능을 개선하는 무기를 강화</a:t>
            </a:r>
            <a:r>
              <a:rPr lang="en-US" altLang="ko-KR" dirty="0"/>
              <a:t>, </a:t>
            </a:r>
            <a:r>
              <a:rPr lang="ko-KR" altLang="en-US" dirty="0"/>
              <a:t>합성하기도 하면서 장비를 </a:t>
            </a:r>
            <a:r>
              <a:rPr lang="ko-KR" altLang="en-US" dirty="0" err="1"/>
              <a:t>파밍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인벤토리에 저장되는 소비아이템을 유저가 원하는 상황에 사용하도록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사용할 수 있는 회피 스킬과 공격 스킬</a:t>
            </a:r>
            <a:r>
              <a:rPr lang="en-US" altLang="ko-KR" dirty="0"/>
              <a:t>, </a:t>
            </a:r>
            <a:r>
              <a:rPr lang="ko-KR" altLang="en-US" dirty="0"/>
              <a:t>두가지 스킬을 부여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2413D-5F52-4BC2-8C06-476D47090D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캐릭터의 제한적인 조건 캐릭터 마다 사용할 수 있는 스킬이 하나뿐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자동으로 회복되지 않는 체력</a:t>
            </a:r>
            <a:r>
              <a:rPr lang="en-US" altLang="ko-KR" dirty="0"/>
              <a:t>, </a:t>
            </a:r>
            <a:r>
              <a:rPr lang="ko-KR" altLang="en-US" dirty="0" err="1"/>
              <a:t>마나를</a:t>
            </a:r>
            <a:r>
              <a:rPr lang="ko-KR" altLang="en-US" dirty="0"/>
              <a:t> 관리해야 함</a:t>
            </a:r>
            <a:br>
              <a:rPr lang="en-US" altLang="ko-KR" sz="1100" dirty="0"/>
            </a:br>
            <a:r>
              <a:rPr lang="en-US" altLang="ko-KR" sz="1000" dirty="0"/>
              <a:t>( </a:t>
            </a:r>
            <a:r>
              <a:rPr lang="ko-KR" altLang="en-US" sz="1000" dirty="0"/>
              <a:t>강화의 효과가 난이도를 조절하지 않고 약간의 편의성을 강화하는 방식으로 진행 되기 때문</a:t>
            </a:r>
            <a:r>
              <a:rPr lang="en-US" altLang="ko-KR" sz="10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방에는 캐릭터의 목숨을 위협하는 장애물이 배치됨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제한된 공간에서 유저 캐릭터를 위협하는 장애물을 캐릭터의 스킬과 무기</a:t>
            </a:r>
            <a:r>
              <a:rPr lang="en-US" altLang="ko-KR" dirty="0"/>
              <a:t>, </a:t>
            </a:r>
            <a:r>
              <a:rPr lang="ko-KR" altLang="en-US" dirty="0"/>
              <a:t>중립 구조물과 효과 타일을 활용해 직접 컨트롤을 통해 생존해야 하는 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유저의 선택 사항으로 모든 방을 탐험할 필요가 없이 바로 포탈을 통해 다음 층으로 진행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층을 클리어한 보상으로 랜덤 확률로 특성을 획득</a:t>
            </a:r>
            <a:br>
              <a:rPr lang="en-US" altLang="ko-KR" sz="11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유저가 원하는 플레이 방식을 위해 점진적으로 특성을 쌓게 되고 쌓이면 쌓일 수록 유저는 죽음에 대한 아쉬움이 남아 다시 게임을 플레이하게 됨</a:t>
            </a:r>
            <a:r>
              <a:rPr lang="en-US" altLang="ko-KR" sz="1000" dirty="0"/>
              <a:t>)</a:t>
            </a:r>
            <a:endParaRPr lang="en-US" altLang="ko-KR" sz="1100" dirty="0"/>
          </a:p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4E00C2C-9FE8-4555-AD98-0D8F01E613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12513-99AF-41F7-A801-0EFC51854F1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68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887F6-33C6-4C4D-BF2C-2FDE668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AC0EA1-67F7-4A44-9470-4C141FB8E4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변경</a:t>
            </a:r>
            <a:r>
              <a:rPr lang="en-US" altLang="ko-KR" sz="1400" dirty="0"/>
              <a:t>(</a:t>
            </a:r>
            <a:r>
              <a:rPr lang="ko-KR" altLang="en-US" sz="1400" dirty="0"/>
              <a:t>추가</a:t>
            </a:r>
            <a:r>
              <a:rPr lang="en-US" altLang="ko-KR" sz="1400" dirty="0"/>
              <a:t>) </a:t>
            </a:r>
            <a:r>
              <a:rPr lang="ko-KR" altLang="en-US" sz="1400" dirty="0"/>
              <a:t>사항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중립 구조물을 얼마나 많이 배치할 것인가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높은 난이도를 위해 사용할 </a:t>
            </a:r>
            <a:r>
              <a:rPr lang="en-US" altLang="ko-KR" dirty="0"/>
              <a:t>‘</a:t>
            </a:r>
            <a:r>
              <a:rPr lang="ko-KR" altLang="en-US" dirty="0" err="1"/>
              <a:t>스테미너</a:t>
            </a:r>
            <a:r>
              <a:rPr lang="en-US" altLang="ko-KR" dirty="0"/>
              <a:t>’ </a:t>
            </a:r>
            <a:r>
              <a:rPr lang="ko-KR" altLang="en-US" dirty="0"/>
              <a:t>시스템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패턴 이후 일정 시간 경직</a:t>
            </a:r>
            <a:r>
              <a:rPr lang="en-US" altLang="ko-KR" dirty="0"/>
              <a:t> (</a:t>
            </a:r>
            <a:r>
              <a:rPr lang="ko-KR" altLang="en-US" dirty="0"/>
              <a:t>유저의 딜 타임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보스 몬스터의 페이크 모션을 통한 유저의 실수를 유도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피격 시 경직 또는 다른 상태 값을 제작</a:t>
            </a:r>
            <a:r>
              <a:rPr lang="en-US" altLang="ko-KR" dirty="0"/>
              <a:t> &amp; </a:t>
            </a:r>
            <a:r>
              <a:rPr lang="ko-KR" altLang="en-US" dirty="0"/>
              <a:t>요소를 보완할 캐릭터 마다 회피</a:t>
            </a:r>
            <a:r>
              <a:rPr lang="en-US" altLang="ko-KR" dirty="0"/>
              <a:t>(</a:t>
            </a:r>
            <a:r>
              <a:rPr lang="ko-KR" altLang="en-US" dirty="0"/>
              <a:t>방어</a:t>
            </a:r>
            <a:r>
              <a:rPr lang="en-US" altLang="ko-KR" dirty="0"/>
              <a:t>)</a:t>
            </a:r>
            <a:r>
              <a:rPr lang="ko-KR" altLang="en-US" dirty="0"/>
              <a:t>요소 제작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F584D0-D46D-442A-9C44-80B28C312C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기존 방식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방에 배치되는 몬스터 개수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방의 크기와 장애물을 통한 유저의 행동 범위 제한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점진적으로 증가하는 층을 구성하는 방의 개수와</a:t>
            </a:r>
            <a:r>
              <a:rPr lang="en-US" altLang="ko-KR" dirty="0"/>
              <a:t>, </a:t>
            </a:r>
            <a:r>
              <a:rPr lang="ko-KR" altLang="en-US" dirty="0"/>
              <a:t>몬스터의 기본 능력치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캐릭터 마다 상이한 능력치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높은 체력</a:t>
            </a:r>
            <a:r>
              <a:rPr lang="en-US" altLang="ko-KR" dirty="0"/>
              <a:t> + </a:t>
            </a:r>
            <a:r>
              <a:rPr lang="ko-KR" altLang="en-US" dirty="0"/>
              <a:t>다만 느린 이동 속도 등등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일정한 보스 몬스터의 공격 패턴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C67609C-7707-46C7-8175-0E556942016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AC1F6C-CEC2-4E27-914A-EED77803E0B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3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2B464-597E-4D9B-90CE-0EE325A5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시스템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0875C6-C86C-411E-B8D5-A4AEE3C3C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02304"/>
              </p:ext>
            </p:extLst>
          </p:nvPr>
        </p:nvGraphicFramePr>
        <p:xfrm>
          <a:off x="419100" y="1270000"/>
          <a:ext cx="11315700" cy="5051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15700">
                  <a:extLst>
                    <a:ext uri="{9D8B030D-6E8A-4147-A177-3AD203B41FA5}">
                      <a16:colId xmlns:a16="http://schemas.microsoft.com/office/drawing/2014/main" val="78770160"/>
                    </a:ext>
                  </a:extLst>
                </a:gridCol>
              </a:tblGrid>
              <a:tr h="14732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캐릭터마다 특징을 담은 스킬과 기본 무기를 하나씩 가진다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도적만 구르기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스킬과 투척과 근접공격이 동시에 가능한 무기를 사용할 수 있음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캐릭터 선택창에서 게임내 제화를 활용해 캐릭터 능력치를 강화할 수 있음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단계별로 강화효과가 다르며 단계가 오를 수록 소비되는 재화양이 늘어남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18607"/>
                  </a:ext>
                </a:extLst>
              </a:tr>
              <a:tr h="10573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보여지는 능력치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실드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마나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치명타 확률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유저에게 보여지지 않는 능력치로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공격력과 이동속도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공격 사거리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가 있다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게임에서는 사격 무기를 착용하고 있으면 사격만 하는데 해당 게임은 몬스터가 근접해 기본공격이 가능한 경우 사격하지 않고 근접 공격을 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이때 캐릭터의 기본 공격력이 몬스터 피격 판정과 데미지 계산에 필요함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01936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459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560C186C-E4E0-457A-A9D0-129BFBFA9BAB}"/>
              </a:ext>
            </a:extLst>
          </p:cNvPr>
          <p:cNvGrpSpPr/>
          <p:nvPr/>
        </p:nvGrpSpPr>
        <p:grpSpPr>
          <a:xfrm>
            <a:off x="6032976" y="1270000"/>
            <a:ext cx="3747253" cy="1866900"/>
            <a:chOff x="8438907" y="1742520"/>
            <a:chExt cx="3295893" cy="1642030"/>
          </a:xfrm>
        </p:grpSpPr>
        <p:pic>
          <p:nvPicPr>
            <p:cNvPr id="6" name="그림 5" descr="검은색, 화면, 앉아있는, 측면이(가) 표시된 사진&#10;&#10;자동 생성된 설명">
              <a:extLst>
                <a:ext uri="{FF2B5EF4-FFF2-40B4-BE49-F238E27FC236}">
                  <a16:creationId xmlns:a16="http://schemas.microsoft.com/office/drawing/2014/main" id="{A9004E36-D8E6-4A8D-AC74-24F6EAC23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2"/>
            <a:stretch/>
          </p:blipFill>
          <p:spPr>
            <a:xfrm>
              <a:off x="8438908" y="1742520"/>
              <a:ext cx="3295892" cy="1642030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1EF242-D2FE-4F50-AEC0-C30E37EE1F66}"/>
                </a:ext>
              </a:extLst>
            </p:cNvPr>
            <p:cNvSpPr/>
            <p:nvPr/>
          </p:nvSpPr>
          <p:spPr>
            <a:xfrm>
              <a:off x="9602426" y="2713385"/>
              <a:ext cx="968855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668FD4F-9011-4A10-8C38-38954138111D}"/>
                </a:ext>
              </a:extLst>
            </p:cNvPr>
            <p:cNvSpPr/>
            <p:nvPr/>
          </p:nvSpPr>
          <p:spPr>
            <a:xfrm>
              <a:off x="8438907" y="2680823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B43E16-5F58-4F2D-9C0F-58C93CA6094F}"/>
                </a:ext>
              </a:extLst>
            </p:cNvPr>
            <p:cNvSpPr/>
            <p:nvPr/>
          </p:nvSpPr>
          <p:spPr>
            <a:xfrm>
              <a:off x="8758468" y="2677075"/>
              <a:ext cx="362603" cy="29069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7">
            <a:extLst>
              <a:ext uri="{FF2B5EF4-FFF2-40B4-BE49-F238E27FC236}">
                <a16:creationId xmlns:a16="http://schemas.microsoft.com/office/drawing/2014/main" id="{77721E03-A228-4D6E-AFF2-D3BB14BE2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88159"/>
              </p:ext>
            </p:extLst>
          </p:nvPr>
        </p:nvGraphicFramePr>
        <p:xfrm>
          <a:off x="4197760" y="3876329"/>
          <a:ext cx="4019550" cy="244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550">
                  <a:extLst>
                    <a:ext uri="{9D8B030D-6E8A-4147-A177-3AD203B41FA5}">
                      <a16:colId xmlns:a16="http://schemas.microsoft.com/office/drawing/2014/main" val="2983952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되면 게임이 종료됨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수치만큼 몬스터의 공격을 버틸 수 있음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8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체력대신 몬스터의 공격을 막는 획수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일정시간 공격 받지 않으면 다시 회복됨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9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무기를 사용하는데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마나가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소비됨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높은 성능의 무기의 남용을 막는 용도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6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일반 공격보다 더 강한 데미지를 주는 확률을 뜻함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어려운 게임에 약간의 확률성을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23542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76559-B69A-41A3-AA5C-BDF9BC1FD2E1}"/>
              </a:ext>
            </a:extLst>
          </p:cNvPr>
          <p:cNvGrpSpPr/>
          <p:nvPr/>
        </p:nvGrpSpPr>
        <p:grpSpPr>
          <a:xfrm>
            <a:off x="444497" y="3863629"/>
            <a:ext cx="3823672" cy="2440940"/>
            <a:chOff x="1816072" y="3528038"/>
            <a:chExt cx="3460953" cy="2209389"/>
          </a:xfrm>
        </p:grpSpPr>
        <p:pic>
          <p:nvPicPr>
            <p:cNvPr id="12" name="그림 11" descr="시계, 모니터, 탑재, 앉아있는이(가) 표시된 사진&#10;&#10;자동 생성된 설명">
              <a:extLst>
                <a:ext uri="{FF2B5EF4-FFF2-40B4-BE49-F238E27FC236}">
                  <a16:creationId xmlns:a16="http://schemas.microsoft.com/office/drawing/2014/main" id="{1718DDC4-DEE8-4DB9-96EC-39974C8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074" y="3528038"/>
              <a:ext cx="3460951" cy="22093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0E501C-BA8F-4A8D-A276-07360F49A3D3}"/>
                </a:ext>
              </a:extLst>
            </p:cNvPr>
            <p:cNvSpPr/>
            <p:nvPr/>
          </p:nvSpPr>
          <p:spPr>
            <a:xfrm>
              <a:off x="1816072" y="3528038"/>
              <a:ext cx="3391263" cy="2209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15D677-FAC7-41D8-B909-823AA5B16E59}"/>
              </a:ext>
            </a:extLst>
          </p:cNvPr>
          <p:cNvSpPr txBox="1"/>
          <p:nvPr/>
        </p:nvSpPr>
        <p:spPr>
          <a:xfrm>
            <a:off x="1294609" y="8506144"/>
            <a:ext cx="184731" cy="3135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FC30034-16E6-4266-9370-21670E03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87"/>
          <a:stretch/>
        </p:blipFill>
        <p:spPr>
          <a:xfrm>
            <a:off x="9780229" y="1295913"/>
            <a:ext cx="1954571" cy="49995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FECA55-8EE4-4E4F-B7DB-B67FE8B7EBD6}"/>
              </a:ext>
            </a:extLst>
          </p:cNvPr>
          <p:cNvSpPr txBox="1"/>
          <p:nvPr/>
        </p:nvSpPr>
        <p:spPr>
          <a:xfrm>
            <a:off x="8223895" y="5895339"/>
            <a:ext cx="1556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캐릭터 강화 단계별 효과</a:t>
            </a:r>
            <a:endParaRPr lang="en-US" altLang="ko-KR" sz="1000" dirty="0"/>
          </a:p>
          <a:p>
            <a:pPr algn="r"/>
            <a:r>
              <a:rPr lang="ko-KR" altLang="en-US" sz="1000" dirty="0"/>
              <a:t>→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B86D6D-EB12-4D2C-8BC2-D677FC22332E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FF2082-2D58-4A31-A244-67C60BDE1B78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3FA78C-2A13-4946-93B1-1F731EAA1513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FFCCE5-F891-4E8C-824D-85C24E9CEF65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E4A24E-F590-472F-B569-287F32BC4B79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AA1FDC-A7B0-42E4-9719-774033D80D3B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BF0ED7-232C-4EB3-8073-F7A79E5D303D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6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657F-8287-4641-8CD6-0F72F946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던전의 배치 방식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79B1485-D64F-4886-AE92-8BED76CD2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062176"/>
              </p:ext>
            </p:extLst>
          </p:nvPr>
        </p:nvGraphicFramePr>
        <p:xfrm>
          <a:off x="419100" y="1270000"/>
          <a:ext cx="11315700" cy="504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3156726377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1688007661"/>
                    </a:ext>
                  </a:extLst>
                </a:gridCol>
              </a:tblGrid>
              <a:tr h="55415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방 배치 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938560"/>
                  </a:ext>
                </a:extLst>
              </a:tr>
              <a:tr h="2434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287638"/>
                  </a:ext>
                </a:extLst>
              </a:tr>
              <a:tr h="20528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시작 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포탈 룸은 층마다 하나씩 만 존재함 </a:t>
                      </a:r>
                      <a:r>
                        <a:rPr lang="en-US" altLang="ko-KR" sz="1200" dirty="0"/>
                        <a:t>(5</a:t>
                      </a:r>
                      <a:r>
                        <a:rPr lang="ko-KR" altLang="en-US" sz="1200" dirty="0"/>
                        <a:t>번째 층마다 포탈 룸은 보스 룸으로 치환됨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시작 룸을 기준으로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상하좌우</a:t>
                      </a:r>
                      <a:r>
                        <a:rPr lang="en-US" altLang="ko-KR" sz="1200" dirty="0"/>
                        <a:t>) 4</a:t>
                      </a:r>
                      <a:r>
                        <a:rPr lang="ko-KR" altLang="en-US" sz="1200" dirty="0"/>
                        <a:t>방향 중 한 방향을 기준으로 방을 생성해 연결함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차원 배열의 최소 </a:t>
                      </a:r>
                      <a:r>
                        <a:rPr lang="en-US" altLang="ko-KR" sz="1200" dirty="0"/>
                        <a:t>3x3 </a:t>
                      </a:r>
                      <a:r>
                        <a:rPr lang="ko-KR" altLang="en-US" sz="1200" dirty="0"/>
                        <a:t>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최대 </a:t>
                      </a:r>
                      <a:r>
                        <a:rPr lang="en-US" altLang="ko-KR" sz="1200" dirty="0"/>
                        <a:t>5x5)</a:t>
                      </a:r>
                      <a:r>
                        <a:rPr lang="ko-KR" altLang="en-US" sz="1200" dirty="0"/>
                        <a:t>에 시작점과 포탈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룸을 배치하고 이후 룸은 아래 표의 데이터를 기반으로 배치됨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배치되는 방의 데이터는 크기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종류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몬스터 배치 형태만 저장되며 나머지 바닥과 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기타 구조물 들은 그때 그때 리소스를 가져와 배치됨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룸에 배치되는 구조물 정보는 데이터 베이스에 저장되고 특징적으로 룸으로 통하는 문의 경우 인접한 방의 방향으로 문이 생성됨</a:t>
                      </a:r>
                      <a:endParaRPr lang="en-US" altLang="ko-KR" sz="12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화면에 표시되는 </a:t>
                      </a:r>
                      <a:r>
                        <a:rPr lang="ko-KR" altLang="en-US" sz="1200" dirty="0" err="1"/>
                        <a:t>미니맵은</a:t>
                      </a:r>
                      <a:r>
                        <a:rPr lang="ko-KR" altLang="en-US" sz="1200" dirty="0"/>
                        <a:t> 전투 시 시야를 방해할 소지가 있어 일시적으로 사라짐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4954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E2C3025-0E54-4DAB-B7DA-C86FFA5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09189"/>
              </p:ext>
            </p:extLst>
          </p:nvPr>
        </p:nvGraphicFramePr>
        <p:xfrm>
          <a:off x="431797" y="1270000"/>
          <a:ext cx="5336544" cy="296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432444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114057848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2363904580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188397238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145592117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540358386"/>
                    </a:ext>
                  </a:extLst>
                </a:gridCol>
                <a:gridCol w="600393">
                  <a:extLst>
                    <a:ext uri="{9D8B030D-6E8A-4147-A177-3AD203B41FA5}">
                      <a16:colId xmlns:a16="http://schemas.microsoft.com/office/drawing/2014/main" val="4047890124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2538323097"/>
                    </a:ext>
                  </a:extLst>
                </a:gridCol>
              </a:tblGrid>
              <a:tr h="367983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소울 나이트의 던전 생성 규칙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85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연결점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606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2~4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1~2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5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13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4897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0D997-61DB-422B-AD8F-39FF20D3A6D4}"/>
              </a:ext>
            </a:extLst>
          </p:cNvPr>
          <p:cNvGrpSpPr/>
          <p:nvPr/>
        </p:nvGrpSpPr>
        <p:grpSpPr>
          <a:xfrm>
            <a:off x="6206885" y="2302985"/>
            <a:ext cx="5406865" cy="1321278"/>
            <a:chOff x="6143385" y="2706739"/>
            <a:chExt cx="5406865" cy="1321278"/>
          </a:xfrm>
        </p:grpSpPr>
        <p:pic>
          <p:nvPicPr>
            <p:cNvPr id="7" name="그림 6" descr="회로이(가) 표시된 사진&#10;&#10;자동 생성된 설명">
              <a:extLst>
                <a:ext uri="{FF2B5EF4-FFF2-40B4-BE49-F238E27FC236}">
                  <a16:creationId xmlns:a16="http://schemas.microsoft.com/office/drawing/2014/main" id="{588BBB24-E4B4-4027-9891-87B6E5D8E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06" t="28548" r="2395" b="57182"/>
            <a:stretch/>
          </p:blipFill>
          <p:spPr>
            <a:xfrm>
              <a:off x="6143385" y="2706740"/>
              <a:ext cx="1738790" cy="1321277"/>
            </a:xfrm>
            <a:prstGeom prst="rect">
              <a:avLst/>
            </a:prstGeom>
          </p:spPr>
        </p:pic>
        <p:pic>
          <p:nvPicPr>
            <p:cNvPr id="8" name="그림 7" descr="장난감, 남자, 테이블, 디스플레이이(가) 표시된 사진&#10;&#10;자동 생성된 설명">
              <a:extLst>
                <a:ext uri="{FF2B5EF4-FFF2-40B4-BE49-F238E27FC236}">
                  <a16:creationId xmlns:a16="http://schemas.microsoft.com/office/drawing/2014/main" id="{D5C701AD-0998-4BA5-B7EE-4F764F560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90" t="27766" r="2395" b="61847"/>
            <a:stretch/>
          </p:blipFill>
          <p:spPr>
            <a:xfrm>
              <a:off x="7932972" y="2706740"/>
              <a:ext cx="1775465" cy="1321276"/>
            </a:xfrm>
            <a:prstGeom prst="rect">
              <a:avLst/>
            </a:prstGeom>
          </p:spPr>
        </p:pic>
        <p:pic>
          <p:nvPicPr>
            <p:cNvPr id="9" name="그림 8" descr="컴퓨터, 테이블이(가) 표시된 사진&#10;&#10;자동 생성된 설명">
              <a:extLst>
                <a:ext uri="{FF2B5EF4-FFF2-40B4-BE49-F238E27FC236}">
                  <a16:creationId xmlns:a16="http://schemas.microsoft.com/office/drawing/2014/main" id="{65B5B456-9F2D-43D7-80C1-EB6B45FF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40" t="27926" r="4414" b="58081"/>
            <a:stretch/>
          </p:blipFill>
          <p:spPr>
            <a:xfrm>
              <a:off x="9746850" y="2706739"/>
              <a:ext cx="1803400" cy="1321277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F30C63-A660-4239-8869-409A4B51B7CF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1C5FF2-5ECD-4CFF-BC19-5CE950EDCE4B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75F5C8-4EF5-4CDA-AD55-CC3B6B4805E9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DF0D9-9689-40D4-BDD0-C0FD657D8ECB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8F0EF0-A943-4704-8039-081C3CD56784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AAE984-8986-4B20-A392-A8F58E6E8102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B276F-7ADA-408C-9D54-F80F47A2380C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335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DADDC-976A-42C9-8561-55DA9ED6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 종류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2A6119C-69BD-4EB2-99C1-E57D0BEB5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71975"/>
              </p:ext>
            </p:extLst>
          </p:nvPr>
        </p:nvGraphicFramePr>
        <p:xfrm>
          <a:off x="5932977" y="1410091"/>
          <a:ext cx="5510531" cy="181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26">
                  <a:extLst>
                    <a:ext uri="{9D8B030D-6E8A-4147-A177-3AD203B41FA5}">
                      <a16:colId xmlns:a16="http://schemas.microsoft.com/office/drawing/2014/main" val="632125820"/>
                    </a:ext>
                  </a:extLst>
                </a:gridCol>
                <a:gridCol w="4523105">
                  <a:extLst>
                    <a:ext uri="{9D8B030D-6E8A-4147-A177-3AD203B41FA5}">
                      <a16:colId xmlns:a16="http://schemas.microsoft.com/office/drawing/2014/main" val="669112206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 표시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5042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던전에서 획득한 코인을 활용해 무기나 물약을 구입할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21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체력을 대가로 아이템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버프를 파는 상인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416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보물상자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높은 등급의 무기를 고정적으로 지급하는 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026684"/>
                  </a:ext>
                </a:extLst>
              </a:tr>
              <a:tr h="4023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선택의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2~4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개의 아이템이 놓여있고 그중 하나를 선택하면 나머지 아이템이 사라짐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나머지 아이템이 있던 자리에 함정이 나와 캐릭터를 공격함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3932"/>
                  </a:ext>
                </a:extLst>
              </a:tr>
            </a:tbl>
          </a:graphicData>
        </a:graphic>
      </p:graphicFrame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5170CFE6-3069-4829-AB4B-3F1148B2E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64234"/>
              </p:ext>
            </p:extLst>
          </p:nvPr>
        </p:nvGraphicFramePr>
        <p:xfrm>
          <a:off x="5932977" y="3515856"/>
          <a:ext cx="5510531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323">
                  <a:extLst>
                    <a:ext uri="{9D8B030D-6E8A-4147-A177-3AD203B41FA5}">
                      <a16:colId xmlns:a16="http://schemas.microsoft.com/office/drawing/2014/main" val="3882993267"/>
                    </a:ext>
                  </a:extLst>
                </a:gridCol>
                <a:gridCol w="4471208">
                  <a:extLst>
                    <a:ext uri="{9D8B030D-6E8A-4147-A177-3AD203B41FA5}">
                      <a16:colId xmlns:a16="http://schemas.microsoft.com/office/drawing/2014/main" val="4194850882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70341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조각상의 형태에 따라 스킬의 특수한 효과를 부여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68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변종 몬스터 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강화 효과가 생긴 몬스터만 있는 맵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클리어 시 큰 보상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코인을 지불해 용병을 고용할 수 있음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882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탈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방어구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탈 것 상인을 통해 코인을 소비해 장착가능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8924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장비 옵션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소지 중인 무기를 코인을 지불하는 것으로 강화 변형이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697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 등등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체력회복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마나회복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특성 획득 등 유저 도움 방이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861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7AE8F1-4E45-4C45-83F5-0351567BF329}"/>
              </a:ext>
            </a:extLst>
          </p:cNvPr>
          <p:cNvSpPr txBox="1"/>
          <p:nvPr/>
        </p:nvSpPr>
        <p:spPr>
          <a:xfrm>
            <a:off x="748492" y="538900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특수 방의 경우에도 모두 동일한 확률로 랜덤으로 등장함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AAF70BC-2A61-4560-98A2-ED15AE93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09140"/>
              </p:ext>
            </p:extLst>
          </p:nvPr>
        </p:nvGraphicFramePr>
        <p:xfrm>
          <a:off x="748492" y="2565802"/>
          <a:ext cx="3744441" cy="253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60">
                  <a:extLst>
                    <a:ext uri="{9D8B030D-6E8A-4147-A177-3AD203B41FA5}">
                      <a16:colId xmlns:a16="http://schemas.microsoft.com/office/drawing/2014/main" val="4015027423"/>
                    </a:ext>
                  </a:extLst>
                </a:gridCol>
                <a:gridCol w="2449381">
                  <a:extLst>
                    <a:ext uri="{9D8B030D-6E8A-4147-A177-3AD203B41FA5}">
                      <a16:colId xmlns:a16="http://schemas.microsoft.com/office/drawing/2014/main" val="30335181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방 구분</a:t>
                      </a:r>
                    </a:p>
                  </a:txBody>
                  <a:tcPr marL="93489" marR="93489" marT="46744" marB="467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02055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아무 표시 없음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 몬스터 방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472611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집 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시작점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 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73379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상자표시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상자방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선택방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신비한 방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801378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느낌표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특별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보너스 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27893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파란색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다음 스테이지 포탈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59051"/>
                  </a:ext>
                </a:extLst>
              </a:tr>
              <a:tr h="38140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보라색 투구</a:t>
                      </a: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보스방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4043" marR="94043" marT="47022" marB="470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18415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B7A1F16-3302-4280-913B-7A24A898E7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92933" y="4152287"/>
            <a:ext cx="1440044" cy="497569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2DB28F-92FD-4BBC-932C-BC7817778473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4492933" y="2319997"/>
            <a:ext cx="1440044" cy="1512406"/>
          </a:xfrm>
          <a:prstGeom prst="bentConnector3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:a16="http://schemas.microsoft.com/office/drawing/2014/main" id="{369785A8-0B82-49A1-9F57-68E4E0B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59" t="37692" r="2395" b="57182"/>
          <a:stretch/>
        </p:blipFill>
        <p:spPr>
          <a:xfrm>
            <a:off x="2012281" y="1762570"/>
            <a:ext cx="468973" cy="652366"/>
          </a:xfrm>
          <a:prstGeom prst="rect">
            <a:avLst/>
          </a:prstGeom>
        </p:spPr>
      </p:pic>
      <p:pic>
        <p:nvPicPr>
          <p:cNvPr id="11" name="그림 10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59D64EF6-2FC9-4AFD-971A-EC6128B75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90" t="27766" r="6751" b="67041"/>
          <a:stretch/>
        </p:blipFill>
        <p:spPr>
          <a:xfrm>
            <a:off x="748492" y="1754294"/>
            <a:ext cx="606353" cy="660639"/>
          </a:xfrm>
          <a:prstGeom prst="rect">
            <a:avLst/>
          </a:prstGeom>
        </p:spPr>
      </p:pic>
      <p:pic>
        <p:nvPicPr>
          <p:cNvPr id="12" name="그림 11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D4F7B8A3-9501-478F-93BF-FE4CBC436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9" t="27966" r="4412" b="66841"/>
          <a:stretch/>
        </p:blipFill>
        <p:spPr>
          <a:xfrm>
            <a:off x="1380389" y="1754294"/>
            <a:ext cx="606353" cy="660639"/>
          </a:xfrm>
          <a:prstGeom prst="rect">
            <a:avLst/>
          </a:prstGeom>
        </p:spPr>
      </p:pic>
      <p:pic>
        <p:nvPicPr>
          <p:cNvPr id="13" name="그림 12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357FEAAF-F094-49D6-9D06-5385AE1AF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7" t="32909" r="6774" b="61898"/>
          <a:stretch/>
        </p:blipFill>
        <p:spPr>
          <a:xfrm>
            <a:off x="3150470" y="1754295"/>
            <a:ext cx="606353" cy="660639"/>
          </a:xfrm>
          <a:prstGeom prst="rect">
            <a:avLst/>
          </a:prstGeom>
        </p:spPr>
      </p:pic>
      <p:pic>
        <p:nvPicPr>
          <p:cNvPr id="14" name="그림 13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A38454CF-5D75-4950-8272-06B525AA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32866" r="2225" b="61941"/>
          <a:stretch/>
        </p:blipFill>
        <p:spPr>
          <a:xfrm>
            <a:off x="3789441" y="1766032"/>
            <a:ext cx="606353" cy="660639"/>
          </a:xfrm>
          <a:prstGeom prst="rect">
            <a:avLst/>
          </a:prstGeom>
        </p:spPr>
      </p:pic>
      <p:pic>
        <p:nvPicPr>
          <p:cNvPr id="15" name="그림 14" descr="장난감, 남자, 테이블, 디스플레이이(가) 표시된 사진&#10;&#10;자동 생성된 설명">
            <a:extLst>
              <a:ext uri="{FF2B5EF4-FFF2-40B4-BE49-F238E27FC236}">
                <a16:creationId xmlns:a16="http://schemas.microsoft.com/office/drawing/2014/main" id="{74500789-C2F4-4A0A-B633-A174103495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6" t="28105" r="2225" b="66702"/>
          <a:stretch/>
        </p:blipFill>
        <p:spPr>
          <a:xfrm>
            <a:off x="2511499" y="1754296"/>
            <a:ext cx="606353" cy="66063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E63289-F2A9-468D-ABC8-868B39EDEEE4}"/>
              </a:ext>
            </a:extLst>
          </p:cNvPr>
          <p:cNvGrpSpPr/>
          <p:nvPr/>
        </p:nvGrpSpPr>
        <p:grpSpPr>
          <a:xfrm>
            <a:off x="983412" y="48941"/>
            <a:ext cx="10312248" cy="503792"/>
            <a:chOff x="983412" y="48941"/>
            <a:chExt cx="10312248" cy="503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7421A6-B6F6-4A83-BB0E-CCCC7C90E519}"/>
                </a:ext>
              </a:extLst>
            </p:cNvPr>
            <p:cNvSpPr txBox="1"/>
            <p:nvPr/>
          </p:nvSpPr>
          <p:spPr>
            <a:xfrm>
              <a:off x="983412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서론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F504A1-FC09-4FE5-83E4-599A029A2814}"/>
                </a:ext>
              </a:extLst>
            </p:cNvPr>
            <p:cNvSpPr txBox="1"/>
            <p:nvPr/>
          </p:nvSpPr>
          <p:spPr>
            <a:xfrm>
              <a:off x="24516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</a:rPr>
                <a:t>모티브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_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AD5737-373C-4FD8-8FB2-F1E9E871DA1E}"/>
                </a:ext>
              </a:extLst>
            </p:cNvPr>
            <p:cNvSpPr txBox="1"/>
            <p:nvPr/>
          </p:nvSpPr>
          <p:spPr>
            <a:xfrm>
              <a:off x="424132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차별화 요소</a:t>
              </a:r>
              <a:endParaRPr lang="ko-KR" altLang="en-US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530EFE-0A2B-4DC0-93E9-5520C307D26E}"/>
                </a:ext>
              </a:extLst>
            </p:cNvPr>
            <p:cNvSpPr txBox="1"/>
            <p:nvPr/>
          </p:nvSpPr>
          <p:spPr>
            <a:xfrm>
              <a:off x="7820691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스토리</a:t>
              </a:r>
              <a:r>
                <a:rPr lang="en-US" altLang="ko-KR" sz="2000" b="1" dirty="0"/>
                <a:t>_</a:t>
              </a:r>
              <a:r>
                <a:rPr lang="ko-KR" altLang="en-US" sz="2000" b="1" dirty="0"/>
                <a:t>컨셉</a:t>
              </a:r>
              <a:endParaRPr lang="ko-KR" altLang="en-US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631A6F-38FE-424F-A0EE-A178BB09A971}"/>
                </a:ext>
              </a:extLst>
            </p:cNvPr>
            <p:cNvSpPr txBox="1"/>
            <p:nvPr/>
          </p:nvSpPr>
          <p:spPr>
            <a:xfrm>
              <a:off x="962213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총 정리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CBDDD6-EE56-4D89-B895-45DFFD32CAB4}"/>
                </a:ext>
              </a:extLst>
            </p:cNvPr>
            <p:cNvSpPr txBox="1"/>
            <p:nvPr/>
          </p:nvSpPr>
          <p:spPr>
            <a:xfrm>
              <a:off x="6031006" y="48941"/>
              <a:ext cx="1673524" cy="503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/>
                <a:t>플레이 방식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6929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3210</TotalTime>
  <Words>8588</Words>
  <Application>Microsoft Office PowerPoint</Application>
  <PresentationFormat>와이드스크린</PresentationFormat>
  <Paragraphs>1434</Paragraphs>
  <Slides>64</Slides>
  <Notes>1</Notes>
  <HiddenSlides>42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맑은 고딕</vt:lpstr>
      <vt:lpstr>Arial</vt:lpstr>
      <vt:lpstr>Calibri</vt:lpstr>
      <vt:lpstr>Calibri Light</vt:lpstr>
      <vt:lpstr>디자인 사용자 지정</vt:lpstr>
      <vt:lpstr>Office 테마</vt:lpstr>
      <vt:lpstr>1_디자인 사용자 지정</vt:lpstr>
      <vt:lpstr>Chart</vt:lpstr>
      <vt:lpstr>모바일로 가볍게 하는 ‘로그라이트(Lite)’</vt:lpstr>
      <vt:lpstr>간략한 설명</vt:lpstr>
      <vt:lpstr>시장 조사 자료</vt:lpstr>
      <vt:lpstr>모티브 게임 분석</vt:lpstr>
      <vt:lpstr>간략한 정보</vt:lpstr>
      <vt:lpstr>UI 설명</vt:lpstr>
      <vt:lpstr>캐릭터 시스템</vt:lpstr>
      <vt:lpstr>던전의 배치 방식</vt:lpstr>
      <vt:lpstr>방 종류</vt:lpstr>
      <vt:lpstr>구조물 종류</vt:lpstr>
      <vt:lpstr>무기 &amp; 특성 시스템</vt:lpstr>
      <vt:lpstr>상인 시스템</vt:lpstr>
      <vt:lpstr>중립 구조물의 다양화</vt:lpstr>
      <vt:lpstr>몬스터 AI</vt:lpstr>
      <vt:lpstr>무기의 시스템 변경</vt:lpstr>
      <vt:lpstr>캐릭터 제한사항 변경</vt:lpstr>
      <vt:lpstr>특성시스템 변경</vt:lpstr>
      <vt:lpstr>방의 종류를 간소화</vt:lpstr>
      <vt:lpstr>인벤토리 추가</vt:lpstr>
      <vt:lpstr>캐릭터 강화 요소 추가</vt:lpstr>
      <vt:lpstr>업적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총 정리</vt:lpstr>
      <vt:lpstr>모바일로 가볍게 하는 로그라이트</vt:lpstr>
      <vt:lpstr>PowerPoint 프레젠테이션</vt:lpstr>
      <vt:lpstr>디자인 컨셉</vt:lpstr>
      <vt:lpstr>PowerPoint 프레젠테이션</vt:lpstr>
      <vt:lpstr>PowerPoint 프레젠테이션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분석자료</vt:lpstr>
      <vt:lpstr>PowerPoint 프레젠테이션</vt:lpstr>
      <vt:lpstr>특성, 무기</vt:lpstr>
      <vt:lpstr>모티브 게임과 차별화 요소</vt:lpstr>
      <vt:lpstr>1. 던전 구성, 진행</vt:lpstr>
      <vt:lpstr>2. 캐릭터 속성, 동작</vt:lpstr>
      <vt:lpstr>3. 조작 방식, UI 표현</vt:lpstr>
      <vt:lpstr>4. 재화 구분</vt:lpstr>
      <vt:lpstr>5. 초기화 방식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재호</dc:creator>
  <cp:lastModifiedBy>정 재호</cp:lastModifiedBy>
  <cp:revision>246</cp:revision>
  <dcterms:created xsi:type="dcterms:W3CDTF">2019-10-07T05:13:37Z</dcterms:created>
  <dcterms:modified xsi:type="dcterms:W3CDTF">2019-11-13T20:49:20Z</dcterms:modified>
</cp:coreProperties>
</file>